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8" r:id="rId2"/>
    <p:sldId id="264" r:id="rId3"/>
    <p:sldId id="265" r:id="rId4"/>
    <p:sldId id="266" r:id="rId5"/>
    <p:sldId id="344" r:id="rId6"/>
    <p:sldId id="268" r:id="rId7"/>
    <p:sldId id="269" r:id="rId8"/>
    <p:sldId id="270" r:id="rId9"/>
    <p:sldId id="271" r:id="rId10"/>
    <p:sldId id="272" r:id="rId11"/>
    <p:sldId id="273" r:id="rId12"/>
    <p:sldId id="274" r:id="rId13"/>
    <p:sldId id="275" r:id="rId14"/>
    <p:sldId id="276" r:id="rId15"/>
    <p:sldId id="277" r:id="rId16"/>
    <p:sldId id="347" r:id="rId17"/>
    <p:sldId id="278" r:id="rId18"/>
    <p:sldId id="279" r:id="rId19"/>
    <p:sldId id="280" r:id="rId20"/>
    <p:sldId id="281" r:id="rId21"/>
    <p:sldId id="345" r:id="rId22"/>
    <p:sldId id="346" r:id="rId23"/>
    <p:sldId id="282" r:id="rId24"/>
    <p:sldId id="348"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328" r:id="rId41"/>
    <p:sldId id="329" r:id="rId42"/>
    <p:sldId id="330" r:id="rId43"/>
    <p:sldId id="331" r:id="rId44"/>
    <p:sldId id="332" r:id="rId45"/>
    <p:sldId id="333" r:id="rId46"/>
    <p:sldId id="349" r:id="rId47"/>
    <p:sldId id="334" r:id="rId48"/>
    <p:sldId id="335" r:id="rId49"/>
    <p:sldId id="336" r:id="rId50"/>
    <p:sldId id="337" r:id="rId51"/>
    <p:sldId id="338" r:id="rId52"/>
    <p:sldId id="339" r:id="rId53"/>
    <p:sldId id="340" r:id="rId54"/>
    <p:sldId id="341" r:id="rId55"/>
    <p:sldId id="342" r:id="rId56"/>
    <p:sldId id="343"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1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536"/>
    </p:cViewPr>
  </p:sorter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5359E5-122D-4912-BC44-3743C20B54C4}" type="slidenum">
              <a:rPr lang="en-US" smtClean="0"/>
              <a:pPr/>
              <a:t>‹#›</a:t>
            </a:fld>
            <a:endParaRPr lang="en-US"/>
          </a:p>
        </p:txBody>
      </p:sp>
    </p:spTree>
    <p:extLst>
      <p:ext uri="{BB962C8B-B14F-4D97-AF65-F5344CB8AC3E}">
        <p14:creationId xmlns:p14="http://schemas.microsoft.com/office/powerpoint/2010/main" val="353779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4915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latin typeface="+mn-lt"/>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1</a:t>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xfrm>
            <a:off x="1146175" y="687388"/>
            <a:ext cx="4568825" cy="3427412"/>
          </a:xfrm>
          <a:noFill/>
          <a:ln>
            <a:solidFill>
              <a:srgbClr val="000000"/>
            </a:solidFill>
            <a:miter lim="800000"/>
            <a:headEnd/>
            <a:tailEnd/>
          </a:ln>
        </p:spPr>
      </p:sp>
      <p:sp>
        <p:nvSpPr>
          <p:cNvPr id="98307" name="Rectangle 3"/>
          <p:cNvSpPr>
            <a:spLocks noGrp="1"/>
          </p:cNvSpPr>
          <p:nvPr>
            <p:ph type="body" idx="1"/>
          </p:nvPr>
        </p:nvSpPr>
        <p:spPr bwMode="auto">
          <a:noFill/>
        </p:spPr>
        <p:txBody>
          <a:bodyPr wrap="square" lIns="91821" tIns="45910" rIns="91821" bIns="45910"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xfrm>
            <a:off x="1146175" y="687388"/>
            <a:ext cx="4568825" cy="3427412"/>
          </a:xfrm>
          <a:noFill/>
          <a:ln>
            <a:solidFill>
              <a:srgbClr val="000000"/>
            </a:solidFill>
            <a:miter lim="800000"/>
            <a:headEnd/>
            <a:tailEnd/>
          </a:ln>
        </p:spPr>
      </p:sp>
      <p:sp>
        <p:nvSpPr>
          <p:cNvPr id="98307" name="Rectangle 3"/>
          <p:cNvSpPr>
            <a:spLocks noGrp="1"/>
          </p:cNvSpPr>
          <p:nvPr>
            <p:ph type="body" idx="1"/>
          </p:nvPr>
        </p:nvSpPr>
        <p:spPr bwMode="auto">
          <a:noFill/>
        </p:spPr>
        <p:txBody>
          <a:bodyPr wrap="square" lIns="91821" tIns="45910" rIns="91821" bIns="45910"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xfrm>
            <a:off x="1146175" y="687388"/>
            <a:ext cx="4568825" cy="3427412"/>
          </a:xfrm>
          <a:noFill/>
          <a:ln>
            <a:solidFill>
              <a:srgbClr val="000000"/>
            </a:solidFill>
            <a:miter lim="800000"/>
            <a:headEnd/>
            <a:tailEnd/>
          </a:ln>
        </p:spPr>
      </p:sp>
      <p:sp>
        <p:nvSpPr>
          <p:cNvPr id="98307" name="Rectangle 3"/>
          <p:cNvSpPr>
            <a:spLocks noGrp="1"/>
          </p:cNvSpPr>
          <p:nvPr>
            <p:ph type="body" idx="1"/>
          </p:nvPr>
        </p:nvSpPr>
        <p:spPr bwMode="auto">
          <a:noFill/>
        </p:spPr>
        <p:txBody>
          <a:bodyPr wrap="square" lIns="91821" tIns="45910" rIns="91821" bIns="45910"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Образ слайда 1"/>
          <p:cNvSpPr>
            <a:spLocks noGrp="1" noRot="1" noChangeAspect="1" noTextEdit="1"/>
          </p:cNvSpPr>
          <p:nvPr>
            <p:ph type="sldImg"/>
          </p:nvPr>
        </p:nvSpPr>
        <p:spPr bwMode="auto">
          <a:noFill/>
          <a:ln>
            <a:solidFill>
              <a:srgbClr val="000000"/>
            </a:solidFill>
            <a:miter lim="800000"/>
            <a:headEnd/>
            <a:tailEnd/>
          </a:ln>
        </p:spPr>
      </p:sp>
      <p:sp>
        <p:nvSpPr>
          <p:cNvPr id="99331"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99332" name="Номер слайда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3B77CFA8-D853-4481-A41E-73539B65E525}" type="slidenum">
              <a:rPr lang="ru-RU"/>
              <a:pPr fontAlgn="base">
                <a:spcBef>
                  <a:spcPct val="0"/>
                </a:spcBef>
                <a:spcAft>
                  <a:spcPct val="0"/>
                </a:spcAft>
              </a:pPr>
              <a:t>18</a:t>
            </a:fld>
            <a:endParaRPr lang="ru-R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xfrm>
            <a:off x="3884613" y="8685213"/>
            <a:ext cx="2971800" cy="457200"/>
          </a:xfrm>
          <a:prstGeom prst="rect">
            <a:avLst/>
          </a:prstGeom>
          <a:noFill/>
          <a:ln>
            <a:miter lim="800000"/>
            <a:headEnd/>
            <a:tailEnd/>
          </a:ln>
        </p:spPr>
        <p:txBody>
          <a:bodyPr wrap="square" lIns="90241" tIns="45121" rIns="90241" bIns="45121" numCol="1" anchor="t" anchorCtr="0" compatLnSpc="1">
            <a:prstTxWarp prst="textNoShape">
              <a:avLst/>
            </a:prstTxWarp>
          </a:bodyPr>
          <a:lstStyle/>
          <a:p>
            <a:pPr fontAlgn="base">
              <a:spcBef>
                <a:spcPct val="0"/>
              </a:spcBef>
              <a:spcAft>
                <a:spcPct val="0"/>
              </a:spcAft>
            </a:pPr>
            <a:fld id="{50400A7B-D63D-4CF3-9619-1201D37AD28B}" type="slidenum">
              <a:rPr lang="en-US"/>
              <a:pPr fontAlgn="base">
                <a:spcBef>
                  <a:spcPct val="0"/>
                </a:spcBef>
                <a:spcAft>
                  <a:spcPct val="0"/>
                </a:spcAft>
              </a:pPr>
              <a:t>20</a:t>
            </a:fld>
            <a:endParaRPr lang="en-US"/>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0356" name="Rectangle 3"/>
          <p:cNvSpPr>
            <a:spLocks noGrp="1" noChangeArrowheads="1"/>
          </p:cNvSpPr>
          <p:nvPr>
            <p:ph type="body" idx="1"/>
          </p:nvPr>
        </p:nvSpPr>
        <p:spPr bwMode="auto">
          <a:noFill/>
        </p:spPr>
        <p:txBody>
          <a:bodyPr wrap="square" lIns="90241" tIns="45121" rIns="90241" bIns="45121" numCol="1" anchor="t" anchorCtr="0" compatLnSpc="1">
            <a:prstTxWarp prst="textNoShape">
              <a:avLst/>
            </a:prstTxWarp>
          </a:bodyPr>
          <a:lstStyle/>
          <a:p>
            <a:pPr>
              <a:spcBef>
                <a:spcPct val="0"/>
              </a:spcBef>
            </a:pPr>
            <a:endParaRPr lang="en-US"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1" fontAlgn="auto" hangingPunct="1">
              <a:spcBef>
                <a:spcPts val="0"/>
              </a:spcBef>
              <a:spcAft>
                <a:spcPts val="0"/>
              </a:spcAft>
              <a:defRPr/>
            </a:pPr>
            <a:r>
              <a:rPr lang="en-US" dirty="0">
                <a:latin typeface="+mn-lt"/>
              </a:rPr>
              <a:t>The survey slide shows the top of the survey. Easy description of the scale. 1 is never, 7 always observed. We also provide a “not observed” choice. </a:t>
            </a:r>
          </a:p>
          <a:p>
            <a:r>
              <a:rPr lang="en-US" dirty="0">
                <a:latin typeface="+mn-lt"/>
              </a:rPr>
              <a:t>The body of the survey is displayed – discuss how quick and easy. Most questions between 20-25  questions. Once completed, we ask for top 3 strengths and top areas where they could improve. We also pop up the opt out option – if they don opt out, we can present the reference with a link that takes them directly to the prospects career page. We copy the page and add as animation. </a:t>
            </a:r>
          </a:p>
          <a:p>
            <a:r>
              <a:rPr lang="en-US" dirty="0">
                <a:latin typeface="+mn-lt"/>
              </a:rPr>
              <a:t> </a:t>
            </a:r>
          </a:p>
          <a:p>
            <a:r>
              <a:rPr lang="en-US" dirty="0">
                <a:latin typeface="+mn-lt"/>
              </a:rPr>
              <a:t>This tool helps in 3 ways. It rules people out –avoid bad hire. It confirms decision to hire. It rules people in. At IT firm, they hire people who are shy, nervous </a:t>
            </a:r>
            <a:r>
              <a:rPr lang="en-US" dirty="0" err="1">
                <a:latin typeface="+mn-lt"/>
              </a:rPr>
              <a:t>etc</a:t>
            </a:r>
            <a:r>
              <a:rPr lang="en-US" dirty="0">
                <a:latin typeface="+mn-lt"/>
              </a:rPr>
              <a:t> and don’t interview well but have tremendous technical skills. </a:t>
            </a:r>
          </a:p>
          <a:p>
            <a:r>
              <a:rPr lang="en-US" dirty="0">
                <a:latin typeface="+mn-lt"/>
              </a:rPr>
              <a:t> </a:t>
            </a:r>
          </a:p>
          <a:p>
            <a:r>
              <a:rPr lang="en-US" dirty="0">
                <a:latin typeface="+mn-lt"/>
              </a:rPr>
              <a:t>91% of referees spend time online to fill in free form information. Applicants don’t have access to the report. Typically, they don’t sit on the old traditional calls and have access to recruiter or hiring managers notes, so why show them the report</a:t>
            </a:r>
          </a:p>
          <a:p>
            <a:r>
              <a:rPr lang="en-US" dirty="0">
                <a:latin typeface="+mn-lt"/>
              </a:rPr>
              <a:t>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21</a:t>
            </a:fld>
            <a:endParaRPr lang="ru-RU"/>
          </a:p>
        </p:txBody>
      </p:sp>
    </p:spTree>
    <p:extLst>
      <p:ext uri="{BB962C8B-B14F-4D97-AF65-F5344CB8AC3E}">
        <p14:creationId xmlns:p14="http://schemas.microsoft.com/office/powerpoint/2010/main" val="3594602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1" fontAlgn="auto" hangingPunct="1">
              <a:spcBef>
                <a:spcPts val="0"/>
              </a:spcBef>
              <a:spcAft>
                <a:spcPts val="0"/>
              </a:spcAft>
              <a:defRPr/>
            </a:pPr>
            <a:r>
              <a:rPr lang="en-US" dirty="0">
                <a:latin typeface="+mn-lt"/>
              </a:rPr>
              <a:t>The survey slide shows the top of the survey. Easy description of the scale. 1 is never, 7 always observed. We also provide a “not observed” choice. </a:t>
            </a:r>
          </a:p>
          <a:p>
            <a:r>
              <a:rPr lang="en-US" dirty="0">
                <a:latin typeface="+mn-lt"/>
              </a:rPr>
              <a:t>The body of the survey is displayed – discuss how quick and easy. Most questions between 20-25  questions. Once completed, we ask for top 3 strengths and top areas where they could improve. We also pop up the opt out option – if they don opt out, we can present the reference with a link that takes them directly to the prospects career page. We copy the page and add as animation. </a:t>
            </a:r>
          </a:p>
          <a:p>
            <a:r>
              <a:rPr lang="en-US" dirty="0">
                <a:latin typeface="+mn-lt"/>
              </a:rPr>
              <a:t> </a:t>
            </a:r>
          </a:p>
          <a:p>
            <a:r>
              <a:rPr lang="en-US" dirty="0">
                <a:latin typeface="+mn-lt"/>
              </a:rPr>
              <a:t>This tool helps in 3 ways. It rules people out –avoid bad hire. It confirms decision to hire. It rules people in. At IT firm, they hire people who are shy, nervous </a:t>
            </a:r>
            <a:r>
              <a:rPr lang="en-US" dirty="0" err="1">
                <a:latin typeface="+mn-lt"/>
              </a:rPr>
              <a:t>etc</a:t>
            </a:r>
            <a:r>
              <a:rPr lang="en-US" dirty="0">
                <a:latin typeface="+mn-lt"/>
              </a:rPr>
              <a:t> and don’t interview well but have tremendous technical skills. </a:t>
            </a:r>
          </a:p>
          <a:p>
            <a:r>
              <a:rPr lang="en-US" dirty="0">
                <a:latin typeface="+mn-lt"/>
              </a:rPr>
              <a:t> </a:t>
            </a:r>
          </a:p>
          <a:p>
            <a:r>
              <a:rPr lang="en-US" dirty="0">
                <a:latin typeface="+mn-lt"/>
              </a:rPr>
              <a:t>91% of referees spend time online to fill in free form information. Applicants don’t have access to the report. Typically, they don’t sit on the old traditional calls and have access to recruiter or hiring managers notes, so why show them the report</a:t>
            </a:r>
          </a:p>
          <a:p>
            <a:r>
              <a:rPr lang="en-US" dirty="0">
                <a:latin typeface="+mn-lt"/>
              </a:rPr>
              <a:t>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22</a:t>
            </a:fld>
            <a:endParaRPr lang="ru-RU"/>
          </a:p>
        </p:txBody>
      </p:sp>
    </p:spTree>
    <p:extLst>
      <p:ext uri="{BB962C8B-B14F-4D97-AF65-F5344CB8AC3E}">
        <p14:creationId xmlns:p14="http://schemas.microsoft.com/office/powerpoint/2010/main" val="3594602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1" fontAlgn="auto" hangingPunct="1">
              <a:spcBef>
                <a:spcPts val="0"/>
              </a:spcBef>
              <a:spcAft>
                <a:spcPts val="0"/>
              </a:spcAft>
              <a:defRPr/>
            </a:pPr>
            <a:r>
              <a:rPr lang="en-US" dirty="0">
                <a:latin typeface="+mn-lt"/>
              </a:rPr>
              <a:t>The survey slide shows the top of the survey. Easy description of the scale. 1 is never, 7 always observed. We also provide a “not observed” choice. </a:t>
            </a:r>
          </a:p>
          <a:p>
            <a:r>
              <a:rPr lang="en-US" dirty="0">
                <a:latin typeface="+mn-lt"/>
              </a:rPr>
              <a:t>The body of the survey is displayed – discuss how quick and easy. Most questions between 20-25  questions. Once completed, we ask for top 3 strengths and top areas where they could improve. We also pop up the opt out option – if they don opt out, we can present the reference with a link that takes them directly to the prospects career page. We copy the page and add as animation. </a:t>
            </a:r>
          </a:p>
          <a:p>
            <a:r>
              <a:rPr lang="en-US" dirty="0">
                <a:latin typeface="+mn-lt"/>
              </a:rPr>
              <a:t> </a:t>
            </a:r>
          </a:p>
          <a:p>
            <a:r>
              <a:rPr lang="en-US" dirty="0">
                <a:latin typeface="+mn-lt"/>
              </a:rPr>
              <a:t>This tool helps in 3 ways. It rules people out –avoid bad hire. It confirms decision to hire. It rules people in. At IT firm, they hire people who are shy, nervous </a:t>
            </a:r>
            <a:r>
              <a:rPr lang="en-US" dirty="0" err="1">
                <a:latin typeface="+mn-lt"/>
              </a:rPr>
              <a:t>etc</a:t>
            </a:r>
            <a:r>
              <a:rPr lang="en-US" dirty="0">
                <a:latin typeface="+mn-lt"/>
              </a:rPr>
              <a:t> and don’t interview well but have tremendous technical skills. </a:t>
            </a:r>
          </a:p>
          <a:p>
            <a:r>
              <a:rPr lang="en-US" dirty="0">
                <a:latin typeface="+mn-lt"/>
              </a:rPr>
              <a:t> </a:t>
            </a:r>
          </a:p>
          <a:p>
            <a:r>
              <a:rPr lang="en-US" dirty="0">
                <a:latin typeface="+mn-lt"/>
              </a:rPr>
              <a:t>91% of referees spend time online to fill in free form information. Applicants don’t have access to the report. Typically, they don’t sit on the old traditional calls and have access to recruiter or hiring managers notes, so why show them the report</a:t>
            </a:r>
          </a:p>
          <a:p>
            <a:r>
              <a:rPr lang="en-US" dirty="0">
                <a:latin typeface="+mn-lt"/>
              </a:rPr>
              <a:t>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23</a:t>
            </a:fld>
            <a:endParaRPr lang="ru-RU"/>
          </a:p>
        </p:txBody>
      </p:sp>
    </p:spTree>
    <p:extLst>
      <p:ext uri="{BB962C8B-B14F-4D97-AF65-F5344CB8AC3E}">
        <p14:creationId xmlns:p14="http://schemas.microsoft.com/office/powerpoint/2010/main" val="3594602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1" fontAlgn="auto" hangingPunct="1">
              <a:spcBef>
                <a:spcPts val="0"/>
              </a:spcBef>
              <a:spcAft>
                <a:spcPts val="0"/>
              </a:spcAft>
              <a:defRPr/>
            </a:pPr>
            <a:r>
              <a:rPr lang="en-US" dirty="0">
                <a:latin typeface="+mn-lt"/>
              </a:rPr>
              <a:t>The survey slide shows the top of the survey. Easy description of the scale. 1 is never, 7 always observed. We also provide a “not observed” choice. </a:t>
            </a:r>
          </a:p>
          <a:p>
            <a:r>
              <a:rPr lang="en-US" dirty="0">
                <a:latin typeface="+mn-lt"/>
              </a:rPr>
              <a:t>The body of the survey is displayed – discuss how quick and easy. Most questions between 20-25  questions. Once completed, we ask for top 3 strengths and top areas where they could improve. We also pop up the opt out option – if they don opt out, we can present the reference with a link that takes them directly to the prospects career page. We copy the page and add as animation. </a:t>
            </a:r>
          </a:p>
          <a:p>
            <a:r>
              <a:rPr lang="en-US" dirty="0">
                <a:latin typeface="+mn-lt"/>
              </a:rPr>
              <a:t> </a:t>
            </a:r>
          </a:p>
          <a:p>
            <a:r>
              <a:rPr lang="en-US" dirty="0">
                <a:latin typeface="+mn-lt"/>
              </a:rPr>
              <a:t>This tool helps in 3 ways. It rules people out –avoid bad hire. It confirms decision to hire. It rules people in. At IT firm, they hire people who are shy, nervous </a:t>
            </a:r>
            <a:r>
              <a:rPr lang="en-US" dirty="0" err="1">
                <a:latin typeface="+mn-lt"/>
              </a:rPr>
              <a:t>etc</a:t>
            </a:r>
            <a:r>
              <a:rPr lang="en-US" dirty="0">
                <a:latin typeface="+mn-lt"/>
              </a:rPr>
              <a:t> and don’t interview well but have tremendous technical skills. </a:t>
            </a:r>
          </a:p>
          <a:p>
            <a:r>
              <a:rPr lang="en-US" dirty="0">
                <a:latin typeface="+mn-lt"/>
              </a:rPr>
              <a:t> </a:t>
            </a:r>
          </a:p>
          <a:p>
            <a:r>
              <a:rPr lang="en-US" dirty="0">
                <a:latin typeface="+mn-lt"/>
              </a:rPr>
              <a:t>91% of referees spend time online to fill in free form information. Applicants don’t have access to the report. Typically, they don’t sit on the old traditional calls and have access to recruiter or hiring managers notes, so why show them the report</a:t>
            </a:r>
          </a:p>
          <a:p>
            <a:r>
              <a:rPr lang="en-US" dirty="0">
                <a:latin typeface="+mn-lt"/>
              </a:rPr>
              <a:t>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24</a:t>
            </a:fld>
            <a:endParaRPr lang="ru-RU"/>
          </a:p>
        </p:txBody>
      </p:sp>
    </p:spTree>
    <p:extLst>
      <p:ext uri="{BB962C8B-B14F-4D97-AF65-F5344CB8AC3E}">
        <p14:creationId xmlns:p14="http://schemas.microsoft.com/office/powerpoint/2010/main" val="3594602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997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effectLst/>
                <a:latin typeface="Times New Roman" pitchFamily="18" charset="0"/>
                <a:ea typeface="+mn-ea"/>
                <a:cs typeface="+mn-cs"/>
              </a:rPr>
              <a:t>How do you vet a candidate.  All the background screening (Resume, Interview, Personality Assessments) are typically done and presented in the eyes of the candidate</a:t>
            </a:r>
            <a:r>
              <a:rPr kumimoji="1" lang="en-US" sz="1200" kern="1200" baseline="0" dirty="0" smtClean="0">
                <a:solidFill>
                  <a:schemeClr val="tx1"/>
                </a:solidFill>
                <a:effectLst/>
                <a:latin typeface="Times New Roman" pitchFamily="18" charset="0"/>
                <a:ea typeface="+mn-ea"/>
                <a:cs typeface="+mn-cs"/>
              </a:rPr>
              <a:t> and their perspective.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baseline="0" dirty="0" smtClean="0">
                <a:solidFill>
                  <a:schemeClr val="tx1"/>
                </a:solidFill>
                <a:effectLst/>
                <a:latin typeface="Times New Roman" pitchFamily="18" charset="0"/>
                <a:ea typeface="+mn-ea"/>
                <a:cs typeface="+mn-cs"/>
              </a:rPr>
              <a:t>Of course they will tell you what you want to hear. </a:t>
            </a:r>
            <a:endParaRPr kumimoji="1" lang="en-US" sz="1200" kern="1200" dirty="0" smtClean="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16FAFF-8314-4415-885C-53FB23890A2C}" type="slidenum">
              <a:rPr lang="en-US" smtClean="0"/>
              <a:pPr/>
              <a:t>2</a:t>
            </a:fld>
            <a:endParaRPr lang="en-US" dirty="0"/>
          </a:p>
        </p:txBody>
      </p:sp>
    </p:spTree>
    <p:extLst>
      <p:ext uri="{BB962C8B-B14F-4D97-AF65-F5344CB8AC3E}">
        <p14:creationId xmlns:p14="http://schemas.microsoft.com/office/powerpoint/2010/main" val="1815056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p:spPr>
      </p:sp>
      <p:sp>
        <p:nvSpPr>
          <p:cNvPr id="81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C8B34C3D-BB68-4A44-9B27-BF2303DCF4E6}" type="slidenum">
              <a:rPr lang="ru-RU" smtClean="0"/>
              <a:pPr>
                <a:defRPr/>
              </a:pPr>
              <a:t>26</a:t>
            </a:fld>
            <a:endParaRPr lang="ru-R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present the survey to the hiring team.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27</a:t>
            </a:fld>
            <a:endParaRPr lang="ru-RU"/>
          </a:p>
        </p:txBody>
      </p:sp>
    </p:spTree>
    <p:extLst>
      <p:ext uri="{BB962C8B-B14F-4D97-AF65-F5344CB8AC3E}">
        <p14:creationId xmlns:p14="http://schemas.microsoft.com/office/powerpoint/2010/main" val="198091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xfrm>
            <a:off x="3884613" y="8685213"/>
            <a:ext cx="2971800" cy="457200"/>
          </a:xfrm>
          <a:prstGeom prst="rect">
            <a:avLst/>
          </a:prstGeom>
        </p:spPr>
        <p:txBody>
          <a:bodyPr lIns="91811" tIns="45906" rIns="91811" bIns="45906" anchor="t"/>
          <a:lstStyle/>
          <a:p>
            <a:pPr>
              <a:defRPr/>
            </a:pPr>
            <a:fld id="{025C6591-DAB0-440C-A76D-61F64592C6A2}" type="slidenum">
              <a:rPr lang="en-US" smtClean="0"/>
              <a:pPr>
                <a:defRPr/>
              </a:pPr>
              <a:t>30</a:t>
            </a:fld>
            <a:endParaRPr lang="en-US" dirty="0" smtClean="0"/>
          </a:p>
        </p:txBody>
      </p:sp>
      <p:sp>
        <p:nvSpPr>
          <p:cNvPr id="325635" name="Rectangle 7"/>
          <p:cNvSpPr txBox="1">
            <a:spLocks noGrp="1" noChangeArrowheads="1"/>
          </p:cNvSpPr>
          <p:nvPr/>
        </p:nvSpPr>
        <p:spPr bwMode="auto">
          <a:xfrm>
            <a:off x="3884613" y="8684152"/>
            <a:ext cx="2971800" cy="45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40" tIns="45419" rIns="90840" bIns="45419" anchor="b"/>
          <a:lstStyle>
            <a:lvl1pPr defTabSz="923925" eaLnBrk="0" hangingPunct="0">
              <a:defRPr>
                <a:solidFill>
                  <a:schemeClr val="tx1"/>
                </a:solidFill>
                <a:latin typeface="Arial" pitchFamily="34" charset="0"/>
                <a:cs typeface="Arial" pitchFamily="34" charset="0"/>
              </a:defRPr>
            </a:lvl1pPr>
            <a:lvl2pPr marL="742950" indent="-285750" defTabSz="923925" eaLnBrk="0" hangingPunct="0">
              <a:defRPr>
                <a:solidFill>
                  <a:schemeClr val="tx1"/>
                </a:solidFill>
                <a:latin typeface="Arial" pitchFamily="34" charset="0"/>
                <a:cs typeface="Arial" pitchFamily="34" charset="0"/>
              </a:defRPr>
            </a:lvl2pPr>
            <a:lvl3pPr marL="1143000" indent="-228600" defTabSz="923925" eaLnBrk="0" hangingPunct="0">
              <a:defRPr>
                <a:solidFill>
                  <a:schemeClr val="tx1"/>
                </a:solidFill>
                <a:latin typeface="Arial" pitchFamily="34" charset="0"/>
                <a:cs typeface="Arial" pitchFamily="34" charset="0"/>
              </a:defRPr>
            </a:lvl3pPr>
            <a:lvl4pPr marL="1600200" indent="-228600" defTabSz="923925" eaLnBrk="0" hangingPunct="0">
              <a:defRPr>
                <a:solidFill>
                  <a:schemeClr val="tx1"/>
                </a:solidFill>
                <a:latin typeface="Arial" pitchFamily="34" charset="0"/>
                <a:cs typeface="Arial" pitchFamily="34" charset="0"/>
              </a:defRPr>
            </a:lvl4pPr>
            <a:lvl5pPr marL="2057400" indent="-228600" defTabSz="923925" eaLnBrk="0" hangingPunct="0">
              <a:defRPr>
                <a:solidFill>
                  <a:schemeClr val="tx1"/>
                </a:solidFill>
                <a:latin typeface="Arial" pitchFamily="34" charset="0"/>
                <a:cs typeface="Arial" pitchFamily="34" charset="0"/>
              </a:defRPr>
            </a:lvl5pPr>
            <a:lvl6pPr marL="2514600" indent="-228600" defTabSz="92392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2392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2392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23925" eaLnBrk="0" fontAlgn="base" hangingPunct="0">
              <a:spcBef>
                <a:spcPct val="0"/>
              </a:spcBef>
              <a:spcAft>
                <a:spcPct val="0"/>
              </a:spcAft>
              <a:defRPr>
                <a:solidFill>
                  <a:schemeClr val="tx1"/>
                </a:solidFill>
                <a:latin typeface="Arial" pitchFamily="34" charset="0"/>
                <a:cs typeface="Arial" pitchFamily="34" charset="0"/>
              </a:defRPr>
            </a:lvl9pPr>
          </a:lstStyle>
          <a:p>
            <a:pPr algn="r"/>
            <a:fld id="{9E0BB75A-B36E-460B-B7CF-863891ED10B1}" type="slidenum">
              <a:rPr lang="en-US" sz="1100">
                <a:latin typeface="Times" pitchFamily="18" charset="0"/>
              </a:rPr>
              <a:pPr algn="r"/>
              <a:t>30</a:t>
            </a:fld>
            <a:endParaRPr lang="en-US" sz="1100">
              <a:latin typeface="Times" pitchFamily="18" charset="0"/>
            </a:endParaRPr>
          </a:p>
        </p:txBody>
      </p:sp>
      <p:sp>
        <p:nvSpPr>
          <p:cNvPr id="325636"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563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840" tIns="45419" rIns="90840" bIns="45419"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the quota issue that all sales people run into</a:t>
            </a:r>
            <a:r>
              <a:rPr lang="en-US" baseline="0" dirty="0" smtClean="0"/>
              <a:t> in cluster 1</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34</a:t>
            </a:fld>
            <a:endParaRPr lang="ru-RU"/>
          </a:p>
        </p:txBody>
      </p:sp>
    </p:spTree>
    <p:extLst>
      <p:ext uri="{BB962C8B-B14F-4D97-AF65-F5344CB8AC3E}">
        <p14:creationId xmlns:p14="http://schemas.microsoft.com/office/powerpoint/2010/main" val="61156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the references are telling a</a:t>
            </a:r>
            <a:r>
              <a:rPr lang="en-US" baseline="0" dirty="0" smtClean="0"/>
              <a:t> story. The two points highlighted are about communication and teamwork. Building relationships both internally and externally with customers. The verbatim comments will support these points but don’t mention that yet.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35</a:t>
            </a:fld>
            <a:endParaRPr lang="ru-RU"/>
          </a:p>
        </p:txBody>
      </p:sp>
    </p:spTree>
    <p:extLst>
      <p:ext uri="{BB962C8B-B14F-4D97-AF65-F5344CB8AC3E}">
        <p14:creationId xmlns:p14="http://schemas.microsoft.com/office/powerpoint/2010/main" val="947616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the story. Highlighted the team</a:t>
            </a:r>
            <a:r>
              <a:rPr lang="en-US" baseline="0" dirty="0" smtClean="0"/>
              <a:t> work issue, ability to get along with others. Work alone, demanding of teammates. Get </a:t>
            </a:r>
            <a:r>
              <a:rPr lang="en-US" baseline="0" dirty="0" err="1" smtClean="0"/>
              <a:t>po</a:t>
            </a:r>
            <a:r>
              <a:rPr lang="en-US" baseline="0" dirty="0" smtClean="0"/>
              <a:t> and run from customers. Point 4 – temper – he has one. They told the story. So if working on teams is important and long term relationships with customers is key, this </a:t>
            </a:r>
            <a:r>
              <a:rPr lang="en-US" baseline="0" dirty="0" err="1" smtClean="0"/>
              <a:t>isnt</a:t>
            </a:r>
            <a:r>
              <a:rPr lang="en-US" baseline="0" dirty="0" smtClean="0"/>
              <a:t> the right guy.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39</a:t>
            </a:fld>
            <a:endParaRPr lang="ru-RU"/>
          </a:p>
        </p:txBody>
      </p:sp>
    </p:spTree>
    <p:extLst>
      <p:ext uri="{BB962C8B-B14F-4D97-AF65-F5344CB8AC3E}">
        <p14:creationId xmlns:p14="http://schemas.microsoft.com/office/powerpoint/2010/main" val="849128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49</a:t>
            </a:fld>
            <a:endParaRPr lang="ru-RU"/>
          </a:p>
        </p:txBody>
      </p:sp>
    </p:spTree>
    <p:extLst>
      <p:ext uri="{BB962C8B-B14F-4D97-AF65-F5344CB8AC3E}">
        <p14:creationId xmlns:p14="http://schemas.microsoft.com/office/powerpoint/2010/main" val="311950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goals with The Q are:</a:t>
            </a:r>
          </a:p>
          <a:p>
            <a:pPr marL="168748" indent="-168748">
              <a:buFontTx/>
              <a:buChar char="-"/>
            </a:pPr>
            <a:r>
              <a:rPr lang="en-US" baseline="0" dirty="0" smtClean="0"/>
              <a:t>To provide a the reference with the ability to share information about themselves in a private way with a company that they’d be interested in learning more about</a:t>
            </a:r>
          </a:p>
          <a:p>
            <a:pPr marL="168748" indent="-168748">
              <a:buFontTx/>
              <a:buChar char="-"/>
            </a:pPr>
            <a:r>
              <a:rPr lang="en-US" baseline="0" dirty="0" smtClean="0"/>
              <a:t>When a reference becomes an active member of a company’s talent network, they are able to share professional profiles, give indication as to how actively or passively they are searching for a new job, and view and apply for current job openings that match their experience</a:t>
            </a:r>
          </a:p>
          <a:p>
            <a:endParaRPr lang="en-US" baseline="0" dirty="0" smtClean="0"/>
          </a:p>
          <a:p>
            <a:r>
              <a:rPr lang="en-US" baseline="0" dirty="0" smtClean="0"/>
              <a:t>For recruiters, they are getting a passive pool of high quality talent that directly expressed interest in hearing about opportunities at their company.  At the same time, </a:t>
            </a:r>
            <a:r>
              <a:rPr lang="en-US" baseline="0" dirty="0" err="1" smtClean="0"/>
              <a:t>SkillSurvey’s</a:t>
            </a:r>
            <a:r>
              <a:rPr lang="en-US" baseline="0" dirty="0" smtClean="0"/>
              <a:t> science matches references against open positions to provide the recruiter with recommendations.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50</a:t>
            </a:fld>
            <a:endParaRPr lang="ru-RU"/>
          </a:p>
        </p:txBody>
      </p:sp>
    </p:spTree>
    <p:extLst>
      <p:ext uri="{BB962C8B-B14F-4D97-AF65-F5344CB8AC3E}">
        <p14:creationId xmlns:p14="http://schemas.microsoft.com/office/powerpoint/2010/main" val="3227071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briefly, how does it work.</a:t>
            </a:r>
          </a:p>
          <a:p>
            <a:endParaRPr lang="en-US" dirty="0"/>
          </a:p>
          <a:p>
            <a:r>
              <a:rPr lang="en-US" dirty="0" smtClean="0"/>
              <a:t>After a reference completes a Pre-Hire 360 survey they become active</a:t>
            </a:r>
            <a:r>
              <a:rPr lang="en-US" baseline="0" dirty="0" smtClean="0"/>
              <a:t> members of</a:t>
            </a:r>
            <a:r>
              <a:rPr lang="en-US" dirty="0" smtClean="0"/>
              <a:t> The Q and are presented with the ability to easily and automatically build a profile.</a:t>
            </a:r>
          </a:p>
          <a:p>
            <a:endParaRPr lang="en-US" dirty="0"/>
          </a:p>
          <a:p>
            <a:r>
              <a:rPr lang="en-US" dirty="0" smtClean="0"/>
              <a:t>Once in, the reference</a:t>
            </a:r>
            <a:r>
              <a:rPr lang="en-US" baseline="0" dirty="0" smtClean="0"/>
              <a:t> will see suggested jobs, have the ability to search through openings, and can apply for positions.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51</a:t>
            </a:fld>
            <a:endParaRPr lang="ru-RU"/>
          </a:p>
        </p:txBody>
      </p:sp>
    </p:spTree>
    <p:extLst>
      <p:ext uri="{BB962C8B-B14F-4D97-AF65-F5344CB8AC3E}">
        <p14:creationId xmlns:p14="http://schemas.microsoft.com/office/powerpoint/2010/main" val="2800991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briefly, how does it work.</a:t>
            </a:r>
          </a:p>
          <a:p>
            <a:endParaRPr lang="en-US" dirty="0"/>
          </a:p>
          <a:p>
            <a:r>
              <a:rPr lang="en-US" dirty="0" smtClean="0"/>
              <a:t>After a reference completes a Pre-Hire 360 survey they become active</a:t>
            </a:r>
            <a:r>
              <a:rPr lang="en-US" baseline="0" dirty="0" smtClean="0"/>
              <a:t> members of</a:t>
            </a:r>
            <a:r>
              <a:rPr lang="en-US" dirty="0" smtClean="0"/>
              <a:t> The Q and are presented with the ability to easily and automatically build a profile.</a:t>
            </a:r>
          </a:p>
          <a:p>
            <a:endParaRPr lang="en-US" dirty="0"/>
          </a:p>
          <a:p>
            <a:r>
              <a:rPr lang="en-US" dirty="0" smtClean="0"/>
              <a:t>Once in, the reference</a:t>
            </a:r>
            <a:r>
              <a:rPr lang="en-US" baseline="0" dirty="0" smtClean="0"/>
              <a:t> will see suggested jobs, have the ability to search through openings, and can apply for positions.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52</a:t>
            </a:fld>
            <a:endParaRPr lang="ru-RU"/>
          </a:p>
        </p:txBody>
      </p:sp>
    </p:spTree>
    <p:extLst>
      <p:ext uri="{BB962C8B-B14F-4D97-AF65-F5344CB8AC3E}">
        <p14:creationId xmlns:p14="http://schemas.microsoft.com/office/powerpoint/2010/main" val="2800991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References</a:t>
            </a:r>
            <a:r>
              <a:rPr lang="en-US" baseline="0" dirty="0" smtClean="0"/>
              <a:t> will typically tell you exactly what the candidate tells them to tell you. </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16FAFF-8314-4415-885C-53FB23890A2C}" type="slidenum">
              <a:rPr lang="en-US" smtClean="0"/>
              <a:pPr/>
              <a:t>3</a:t>
            </a:fld>
            <a:endParaRPr lang="en-US" dirty="0"/>
          </a:p>
        </p:txBody>
      </p:sp>
    </p:spTree>
    <p:extLst>
      <p:ext uri="{BB962C8B-B14F-4D97-AF65-F5344CB8AC3E}">
        <p14:creationId xmlns:p14="http://schemas.microsoft.com/office/powerpoint/2010/main" val="1046855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recruiter also gets a home page to view any recently joined candidates along with a temperature indicator telling them how active or passive they are.  It also provides insights on who is most active in the network, any candidates recently referred, open jobs the recruiter is sourcing with candidate job fits and a portal for recruiter collaboration.</a:t>
            </a:r>
          </a:p>
          <a:p>
            <a:endParaRPr lang="en-US" dirty="0"/>
          </a:p>
          <a:p>
            <a:r>
              <a:rPr lang="en-US" dirty="0" smtClean="0"/>
              <a:t>Recruiters can also invite contacts from passive candidate pools like </a:t>
            </a:r>
            <a:r>
              <a:rPr lang="en-US" dirty="0" err="1" smtClean="0"/>
              <a:t>facebook</a:t>
            </a:r>
            <a:r>
              <a:rPr lang="en-US" dirty="0" smtClean="0"/>
              <a:t>, twitter, etc.</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53</a:t>
            </a:fld>
            <a:endParaRPr lang="ru-RU"/>
          </a:p>
        </p:txBody>
      </p:sp>
    </p:spTree>
    <p:extLst>
      <p:ext uri="{BB962C8B-B14F-4D97-AF65-F5344CB8AC3E}">
        <p14:creationId xmlns:p14="http://schemas.microsoft.com/office/powerpoint/2010/main" val="1133175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recruiter also gets a home page to view any recently joined candidates along with a temperature indicator telling them how active or passive they are.  It also provides insights on who is most active in the network, any candidates recently referred, open jobs the recruiter is sourcing with candidate job fits and a portal for recruiter collaboration.</a:t>
            </a:r>
          </a:p>
          <a:p>
            <a:endParaRPr lang="en-US" dirty="0"/>
          </a:p>
          <a:p>
            <a:r>
              <a:rPr lang="en-US" dirty="0" smtClean="0"/>
              <a:t>Recruiters can also invite contacts from passive candidate pools like </a:t>
            </a:r>
            <a:r>
              <a:rPr lang="en-US" dirty="0" err="1" smtClean="0"/>
              <a:t>facebook</a:t>
            </a:r>
            <a:r>
              <a:rPr lang="en-US" dirty="0" smtClean="0"/>
              <a:t>, twitter, etc.</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C476442-2741-4121-9CA4-17F8C5E60FC5}" type="slidenum">
              <a:rPr lang="ru-RU" smtClean="0"/>
              <a:pPr/>
              <a:t>54</a:t>
            </a:fld>
            <a:endParaRPr lang="ru-RU"/>
          </a:p>
        </p:txBody>
      </p:sp>
    </p:spTree>
    <p:extLst>
      <p:ext uri="{BB962C8B-B14F-4D97-AF65-F5344CB8AC3E}">
        <p14:creationId xmlns:p14="http://schemas.microsoft.com/office/powerpoint/2010/main" val="1133175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So we have this terrific</a:t>
            </a:r>
            <a:r>
              <a:rPr lang="en-US" baseline="0" dirty="0" smtClean="0"/>
              <a:t> solution. Now what? Simple to get started. Template for your business. Quick start up and training. No long term projects, costly and time consuming endeavors. </a:t>
            </a: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still think references are important. But we now survey them, with scientific</a:t>
            </a:r>
            <a:r>
              <a:rPr lang="en-US" baseline="0" dirty="0" smtClean="0"/>
              <a:t> job related surveys that uncover the keys to </a:t>
            </a:r>
          </a:p>
          <a:p>
            <a:r>
              <a:rPr lang="en-US" baseline="0" dirty="0" smtClean="0"/>
              <a:t>Whether someone will be successful or not. Read off examples of the green boxes. These are typically the reasons people don’t</a:t>
            </a:r>
          </a:p>
          <a:p>
            <a:r>
              <a:rPr lang="en-US" baseline="0" dirty="0" smtClean="0"/>
              <a:t>Succeed at an organization</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16FAFF-8314-4415-885C-53FB23890A2C}" type="slidenum">
              <a:rPr lang="en-US" smtClean="0"/>
              <a:pPr/>
              <a:t>4</a:t>
            </a:fld>
            <a:endParaRPr lang="en-US" dirty="0"/>
          </a:p>
        </p:txBody>
      </p:sp>
    </p:spTree>
    <p:extLst>
      <p:ext uri="{BB962C8B-B14F-4D97-AF65-F5344CB8AC3E}">
        <p14:creationId xmlns:p14="http://schemas.microsoft.com/office/powerpoint/2010/main" val="329781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lIns="90507" tIns="45254" rIns="90507" bIns="45254"/>
          <a:lstStyle/>
          <a:p>
            <a:r>
              <a:rPr kumimoji="1" lang="en-US" sz="1200" kern="1200" dirty="0" err="1" smtClean="0">
                <a:solidFill>
                  <a:schemeClr val="tx1"/>
                </a:solidFill>
                <a:effectLst/>
                <a:latin typeface="Times New Roman" pitchFamily="18" charset="0"/>
                <a:ea typeface="+mn-ea"/>
                <a:cs typeface="+mn-cs"/>
              </a:rPr>
              <a:t>Ss</a:t>
            </a:r>
            <a:r>
              <a:rPr kumimoji="1" lang="en-US" sz="1200" kern="1200" dirty="0" smtClean="0">
                <a:solidFill>
                  <a:schemeClr val="tx1"/>
                </a:solidFill>
                <a:effectLst/>
                <a:latin typeface="Times New Roman" pitchFamily="18" charset="0"/>
                <a:ea typeface="+mn-ea"/>
                <a:cs typeface="+mn-cs"/>
              </a:rPr>
              <a:t> </a:t>
            </a:r>
            <a:r>
              <a:rPr kumimoji="1" lang="en-US" sz="1200" kern="1200" dirty="0" err="1" smtClean="0">
                <a:solidFill>
                  <a:schemeClr val="tx1"/>
                </a:solidFill>
                <a:effectLst/>
                <a:latin typeface="Times New Roman" pitchFamily="18" charset="0"/>
                <a:ea typeface="+mn-ea"/>
                <a:cs typeface="+mn-cs"/>
              </a:rPr>
              <a:t>vs</a:t>
            </a:r>
            <a:r>
              <a:rPr kumimoji="1" lang="en-US" sz="1200" kern="1200" dirty="0" smtClean="0">
                <a:solidFill>
                  <a:schemeClr val="tx1"/>
                </a:solidFill>
                <a:effectLst/>
                <a:latin typeface="Times New Roman" pitchFamily="18" charset="0"/>
                <a:ea typeface="+mn-ea"/>
                <a:cs typeface="+mn-cs"/>
              </a:rPr>
              <a:t> doing it the old fashioned way. </a:t>
            </a:r>
          </a:p>
          <a:p>
            <a:r>
              <a:rPr kumimoji="1" lang="en-US" sz="1200" kern="1200" dirty="0" smtClean="0">
                <a:solidFill>
                  <a:schemeClr val="tx1"/>
                </a:solidFill>
                <a:effectLst/>
                <a:latin typeface="Times New Roman" pitchFamily="18" charset="0"/>
                <a:ea typeface="+mn-ea"/>
                <a:cs typeface="+mn-cs"/>
              </a:rPr>
              <a:t>focus on the areas that are important to each organization</a:t>
            </a:r>
          </a:p>
          <a:p>
            <a:r>
              <a:rPr kumimoji="1" lang="en-US" sz="1200" kern="1200" dirty="0" smtClean="0">
                <a:solidFill>
                  <a:schemeClr val="tx1"/>
                </a:solidFill>
                <a:effectLst/>
                <a:latin typeface="Times New Roman" pitchFamily="18" charset="0"/>
                <a:ea typeface="+mn-ea"/>
                <a:cs typeface="+mn-cs"/>
              </a:rPr>
              <a:t>Have stats ready for each line item</a:t>
            </a:r>
          </a:p>
          <a:p>
            <a:r>
              <a:rPr kumimoji="1" lang="en-US" sz="1200" kern="1200" dirty="0" smtClean="0">
                <a:solidFill>
                  <a:schemeClr val="tx1"/>
                </a:solidFill>
                <a:effectLst/>
                <a:latin typeface="Times New Roman" pitchFamily="18" charset="0"/>
                <a:ea typeface="+mn-ea"/>
                <a:cs typeface="+mn-cs"/>
              </a:rPr>
              <a:t>We are getting 5.5 </a:t>
            </a:r>
            <a:r>
              <a:rPr kumimoji="1" lang="en-US" sz="1200" kern="1200" dirty="0" err="1" smtClean="0">
                <a:solidFill>
                  <a:schemeClr val="tx1"/>
                </a:solidFill>
                <a:effectLst/>
                <a:latin typeface="Times New Roman" pitchFamily="18" charset="0"/>
                <a:ea typeface="+mn-ea"/>
                <a:cs typeface="+mn-cs"/>
              </a:rPr>
              <a:t>vs</a:t>
            </a:r>
            <a:r>
              <a:rPr kumimoji="1" lang="en-US" sz="1200" kern="1200" dirty="0" smtClean="0">
                <a:solidFill>
                  <a:schemeClr val="tx1"/>
                </a:solidFill>
                <a:effectLst/>
                <a:latin typeface="Times New Roman" pitchFamily="18" charset="0"/>
                <a:ea typeface="+mn-ea"/>
                <a:cs typeface="+mn-cs"/>
              </a:rPr>
              <a:t> 2-3 references</a:t>
            </a:r>
          </a:p>
          <a:p>
            <a:r>
              <a:rPr kumimoji="1" lang="en-US" sz="1200" kern="1200" dirty="0" smtClean="0">
                <a:solidFill>
                  <a:schemeClr val="tx1"/>
                </a:solidFill>
                <a:effectLst/>
                <a:latin typeface="Times New Roman" pitchFamily="18" charset="0"/>
                <a:ea typeface="+mn-ea"/>
                <a:cs typeface="+mn-cs"/>
              </a:rPr>
              <a:t>We are getting 80-85% of references done in 2 working days</a:t>
            </a:r>
          </a:p>
          <a:p>
            <a:r>
              <a:rPr kumimoji="1" lang="en-US" sz="1200" kern="1200" dirty="0" smtClean="0">
                <a:solidFill>
                  <a:schemeClr val="tx1"/>
                </a:solidFill>
                <a:effectLst/>
                <a:latin typeface="Times New Roman" pitchFamily="18" charset="0"/>
                <a:ea typeface="+mn-ea"/>
                <a:cs typeface="+mn-cs"/>
              </a:rPr>
              <a:t>Pausing a hiring decision – the numbers are clear – 5% - 8% will have a low score</a:t>
            </a:r>
          </a:p>
          <a:p>
            <a:endParaRPr lang="en-US" dirty="0" smtClean="0"/>
          </a:p>
        </p:txBody>
      </p:sp>
      <p:sp>
        <p:nvSpPr>
          <p:cNvPr id="65540" name="Slide Number Placeholder 3"/>
          <p:cNvSpPr>
            <a:spLocks noGrp="1"/>
          </p:cNvSpPr>
          <p:nvPr>
            <p:ph type="sldNum" sz="quarter" idx="5"/>
          </p:nvPr>
        </p:nvSpPr>
        <p:spPr>
          <a:xfrm>
            <a:off x="3884613" y="8685213"/>
            <a:ext cx="2971800" cy="457200"/>
          </a:xfrm>
          <a:prstGeom prst="rect">
            <a:avLst/>
          </a:prstGeom>
          <a:noFill/>
        </p:spPr>
        <p:txBody>
          <a:bodyPr/>
          <a:lstStyle/>
          <a:p>
            <a:fld id="{F6F9AF05-D5EA-45CD-9D5E-AFD24763F139}"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So that</a:t>
            </a:r>
            <a:r>
              <a:rPr lang="en-US" baseline="0" dirty="0" smtClean="0"/>
              <a:t> all sounds great .. But how do we do it. How does </a:t>
            </a:r>
            <a:r>
              <a:rPr lang="en-US" baseline="0" dirty="0" err="1" smtClean="0"/>
              <a:t>PreHire</a:t>
            </a:r>
            <a:r>
              <a:rPr lang="en-US" baseline="0" dirty="0" smtClean="0"/>
              <a:t> 360 give you such actionable information on your candidates? </a:t>
            </a:r>
            <a:endParaRPr lang="en-US" dirty="0" smtClean="0"/>
          </a:p>
        </p:txBody>
      </p:sp>
      <p:sp>
        <p:nvSpPr>
          <p:cNvPr id="91140"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ABCC5247-E490-4941-8CD9-D59FE315DDC1}" type="slidenum">
              <a:rPr lang="en-US"/>
              <a:pPr fontAlgn="base">
                <a:spcBef>
                  <a:spcPct val="0"/>
                </a:spcBef>
                <a:spcAft>
                  <a:spcPct val="0"/>
                </a:spcAft>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F7B88551-4461-40C4-AE98-EE0759474EE0}" type="slidenum">
              <a:rPr lang="en-US"/>
              <a:pPr fontAlgn="base">
                <a:spcBef>
                  <a:spcPct val="0"/>
                </a:spcBef>
                <a:spcAft>
                  <a:spcPct val="0"/>
                </a:spcAft>
              </a:pPr>
              <a:t>11</a:t>
            </a:fld>
            <a:endParaRPr lang="en-US"/>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42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3884613" y="8685213"/>
            <a:ext cx="2971800" cy="457200"/>
          </a:xfrm>
          <a:prstGeom prst="rect">
            <a:avLst/>
          </a:prstGeom>
          <a:noFill/>
        </p:spPr>
        <p:txBody>
          <a:bodyPr lIns="91944" tIns="45973" rIns="91944" bIns="45973" anchor="t"/>
          <a:lstStyle/>
          <a:p>
            <a:fld id="{46AB2693-3C14-4BBB-A1E0-3212D1B5D02E}" type="slidenum">
              <a:rPr lang="en-US" smtClean="0"/>
              <a:pPr/>
              <a:t>13</a:t>
            </a:fld>
            <a:endParaRPr lang="en-US"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lIns="91944" tIns="45973" rIns="91944" bIns="45973"/>
          <a:lstStyle/>
          <a:p>
            <a:pPr eaLnBrk="1" hangingPunct="1">
              <a:spcBef>
                <a:spcPct val="0"/>
              </a:spcBef>
            </a:pP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xfrm>
            <a:off x="1146175" y="687388"/>
            <a:ext cx="4568825" cy="3427412"/>
          </a:xfrm>
          <a:noFill/>
          <a:ln>
            <a:solidFill>
              <a:srgbClr val="000000"/>
            </a:solidFill>
            <a:miter lim="800000"/>
            <a:headEnd/>
            <a:tailEnd/>
          </a:ln>
        </p:spPr>
      </p:sp>
      <p:sp>
        <p:nvSpPr>
          <p:cNvPr id="98307" name="Rectangle 3"/>
          <p:cNvSpPr>
            <a:spLocks noGrp="1"/>
          </p:cNvSpPr>
          <p:nvPr>
            <p:ph type="body" idx="1"/>
          </p:nvPr>
        </p:nvSpPr>
        <p:spPr bwMode="auto">
          <a:noFill/>
        </p:spPr>
        <p:txBody>
          <a:bodyPr wrap="square" lIns="91821" tIns="45910" rIns="91821" bIns="45910" numCol="1" anchor="t" anchorCtr="0" compatLnSpc="1">
            <a:prstTxWarp prst="textNoShape">
              <a:avLst/>
            </a:prstTxWarp>
          </a:bodyPr>
          <a:lstStyle/>
          <a:p>
            <a:pPr>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skillsurvey.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skillsurvey.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a:xfrm>
            <a:off x="0" y="1272222"/>
            <a:ext cx="533400" cy="244476"/>
          </a:xfrm>
          <a:prstGeom prst="rect">
            <a:avLst/>
          </a:prstGeom>
        </p:spPr>
        <p:txBody>
          <a:bodyPr/>
          <a:lstStyle>
            <a:lvl1pPr>
              <a:defRPr>
                <a:solidFill>
                  <a:srgbClr val="FFFFFF"/>
                </a:solidFill>
              </a:defRPr>
            </a:lvl1pPr>
          </a:lstStyle>
          <a:p>
            <a:fld id="{A16577C7-344C-40A0-8FDE-94CF6FBF39BC}" type="slidenum">
              <a:rPr lang="en-US" smtClean="0"/>
              <a:pPr/>
              <a:t>‹#›</a:t>
            </a:fld>
            <a:endParaRPr lang="en-US" dirty="0"/>
          </a:p>
        </p:txBody>
      </p:sp>
    </p:spTree>
    <p:extLst>
      <p:ext uri="{BB962C8B-B14F-4D97-AF65-F5344CB8AC3E}">
        <p14:creationId xmlns:p14="http://schemas.microsoft.com/office/powerpoint/2010/main" val="3048724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95117716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9511771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95117716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impl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4400" y="752400"/>
            <a:ext cx="8676000" cy="460800"/>
          </a:xfrm>
        </p:spPr>
        <p:txBody>
          <a:bodyPr>
            <a:normAutofit/>
          </a:bodyPr>
          <a:lstStyle>
            <a:lvl1pPr marL="0" indent="0" algn="l">
              <a:buNone/>
              <a:defRPr sz="23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2443244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Featured lis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4400" y="752400"/>
            <a:ext cx="8676000" cy="460800"/>
          </a:xfrm>
        </p:spPr>
        <p:txBody>
          <a:bodyPr>
            <a:normAutofit/>
          </a:bodyPr>
          <a:lstStyle>
            <a:lvl1pPr marL="0" indent="0" algn="l">
              <a:buNone/>
              <a:defRPr sz="23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Текст 7"/>
          <p:cNvSpPr>
            <a:spLocks noGrp="1"/>
          </p:cNvSpPr>
          <p:nvPr>
            <p:ph type="body" sz="quarter" idx="11"/>
          </p:nvPr>
        </p:nvSpPr>
        <p:spPr>
          <a:xfrm>
            <a:off x="214282" y="1357298"/>
            <a:ext cx="8786874" cy="4429156"/>
          </a:xfrm>
        </p:spPr>
        <p:txBody>
          <a:bodyPr/>
          <a:lstStyle>
            <a:lvl1pPr marL="342900" indent="-342900">
              <a:buFont typeface="Arial" pitchFamily="34" charset="0"/>
              <a:buChar char="•"/>
              <a:defRPr sz="2400" b="1"/>
            </a:lvl1pPr>
            <a:lvl2pPr marL="742950" indent="-285750">
              <a:buFont typeface="Arial" pitchFamily="34" charset="0"/>
              <a:buChar char="•"/>
              <a:defRPr sz="2400">
                <a:solidFill>
                  <a:schemeClr val="tx1">
                    <a:lumMod val="50000"/>
                    <a:lumOff val="50000"/>
                  </a:schemeClr>
                </a:solidFill>
              </a:defRPr>
            </a:lvl2pPr>
            <a:lvl3pPr marL="1200150" indent="-285750">
              <a:buFont typeface="Arial" pitchFamily="34" charset="0"/>
              <a:buChar char="•"/>
              <a:defRPr sz="2000">
                <a:solidFill>
                  <a:schemeClr val="tx1">
                    <a:lumMod val="50000"/>
                    <a:lumOff val="50000"/>
                  </a:schemeClr>
                </a:solidFill>
              </a:defRPr>
            </a:lvl3pPr>
            <a:lvl4pPr marL="1657350" indent="-285750">
              <a:buFont typeface="Arial" pitchFamily="34" charset="0"/>
              <a:buChar char="•"/>
              <a:defRPr sz="1600">
                <a:solidFill>
                  <a:schemeClr val="tx1">
                    <a:lumMod val="50000"/>
                    <a:lumOff val="50000"/>
                  </a:schemeClr>
                </a:solidFill>
              </a:defRPr>
            </a:lvl4pPr>
            <a:lvl5pPr>
              <a:buFont typeface="Arial" pitchFamily="34" charset="0"/>
              <a:buNone/>
              <a:defRPr sz="1400">
                <a:solidFill>
                  <a:schemeClr val="tx1">
                    <a:lumMod val="50000"/>
                    <a:lumOff val="50000"/>
                  </a:schemeClr>
                </a:solidFill>
              </a:defRPr>
            </a:lvl5pPr>
          </a:lstStyle>
          <a:p>
            <a:pPr lvl="0"/>
            <a:r>
              <a:rPr lang="ru-RU" dirty="0" smtClean="0"/>
              <a:t>Образец текста</a:t>
            </a:r>
            <a:endParaRPr lang="en-US" dirty="0" smtClean="0"/>
          </a:p>
          <a:p>
            <a:pPr lvl="1"/>
            <a:r>
              <a:rPr lang="ru-RU" dirty="0" smtClean="0"/>
              <a:t>Третий уровень</a:t>
            </a:r>
          </a:p>
          <a:p>
            <a:pPr lvl="2"/>
            <a:r>
              <a:rPr lang="ru-RU" dirty="0" smtClean="0"/>
              <a:t>Четвертый уровень</a:t>
            </a:r>
          </a:p>
          <a:p>
            <a:pPr lvl="3"/>
            <a:r>
              <a:rPr lang="ru-RU" dirty="0" smtClean="0"/>
              <a:t>Пятый уровень</a:t>
            </a:r>
            <a:endParaRPr lang="ru-RU" dirty="0"/>
          </a:p>
        </p:txBody>
      </p:sp>
    </p:spTree>
    <p:extLst>
      <p:ext uri="{BB962C8B-B14F-4D97-AF65-F5344CB8AC3E}">
        <p14:creationId xmlns:p14="http://schemas.microsoft.com/office/powerpoint/2010/main" val="18799211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Featured lis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4400" y="752400"/>
            <a:ext cx="8676000" cy="460800"/>
          </a:xfrm>
        </p:spPr>
        <p:txBody>
          <a:bodyPr>
            <a:normAutofit/>
          </a:bodyPr>
          <a:lstStyle>
            <a:lvl1pPr marL="0" indent="0" algn="l">
              <a:buNone/>
              <a:defRPr sz="23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Текст 7"/>
          <p:cNvSpPr>
            <a:spLocks noGrp="1"/>
          </p:cNvSpPr>
          <p:nvPr>
            <p:ph type="body" sz="quarter" idx="11"/>
          </p:nvPr>
        </p:nvSpPr>
        <p:spPr>
          <a:xfrm>
            <a:off x="214282" y="1357298"/>
            <a:ext cx="8786874" cy="4429156"/>
          </a:xfrm>
        </p:spPr>
        <p:txBody>
          <a:bodyPr/>
          <a:lstStyle>
            <a:lvl1pPr>
              <a:buFont typeface="Arial" pitchFamily="34" charset="0"/>
              <a:buChar char="•"/>
              <a:defRPr sz="2400" b="1"/>
            </a:lvl1pPr>
            <a:lvl2pPr>
              <a:buFont typeface="Wingdings" pitchFamily="2" charset="2"/>
              <a:buChar char="ü"/>
              <a:defRPr sz="2400">
                <a:solidFill>
                  <a:schemeClr val="tx1">
                    <a:lumMod val="50000"/>
                    <a:lumOff val="50000"/>
                  </a:schemeClr>
                </a:solidFill>
              </a:defRPr>
            </a:lvl2pPr>
            <a:lvl3pPr>
              <a:buFont typeface="Arial" pitchFamily="34" charset="0"/>
              <a:buChar char="•"/>
              <a:defRPr sz="2000">
                <a:solidFill>
                  <a:schemeClr val="tx1">
                    <a:lumMod val="50000"/>
                    <a:lumOff val="50000"/>
                  </a:schemeClr>
                </a:solidFill>
              </a:defRPr>
            </a:lvl3pPr>
            <a:lvl4pPr>
              <a:buFont typeface="Arial" pitchFamily="34" charset="0"/>
              <a:buChar char="•"/>
              <a:defRPr sz="1600">
                <a:solidFill>
                  <a:schemeClr val="tx1">
                    <a:lumMod val="50000"/>
                    <a:lumOff val="50000"/>
                  </a:schemeClr>
                </a:solidFill>
              </a:defRPr>
            </a:lvl4pPr>
            <a:lvl5pPr>
              <a:buFont typeface="Arial" pitchFamily="34" charset="0"/>
              <a:buNone/>
              <a:defRPr sz="1400">
                <a:solidFill>
                  <a:schemeClr val="tx1">
                    <a:lumMod val="50000"/>
                    <a:lumOff val="50000"/>
                  </a:schemeClr>
                </a:solidFill>
              </a:defRPr>
            </a:lvl5pPr>
          </a:lstStyle>
          <a:p>
            <a:pPr lvl="0"/>
            <a:r>
              <a:rPr lang="ru-RU" dirty="0" smtClean="0"/>
              <a:t>Образец текста</a:t>
            </a:r>
            <a:endParaRPr lang="en-US" dirty="0" smtClean="0"/>
          </a:p>
          <a:p>
            <a:pPr lvl="1"/>
            <a:r>
              <a:rPr lang="ru-RU" dirty="0" smtClean="0"/>
              <a:t>Третий уровень</a:t>
            </a:r>
          </a:p>
          <a:p>
            <a:pPr lvl="2"/>
            <a:r>
              <a:rPr lang="ru-RU" dirty="0" smtClean="0"/>
              <a:t>Четвертый уровень</a:t>
            </a:r>
          </a:p>
          <a:p>
            <a:pPr lvl="3"/>
            <a:r>
              <a:rPr lang="ru-RU" dirty="0" smtClean="0"/>
              <a:t>Пятый уровень</a:t>
            </a:r>
            <a:endParaRPr lang="ru-RU" dirty="0"/>
          </a:p>
        </p:txBody>
      </p:sp>
    </p:spTree>
    <p:extLst>
      <p:ext uri="{BB962C8B-B14F-4D97-AF65-F5344CB8AC3E}">
        <p14:creationId xmlns:p14="http://schemas.microsoft.com/office/powerpoint/2010/main" val="88230662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eatured list">
    <p:spTree>
      <p:nvGrpSpPr>
        <p:cNvPr id="1" name=""/>
        <p:cNvGrpSpPr/>
        <p:nvPr/>
      </p:nvGrpSpPr>
      <p:grpSpPr>
        <a:xfrm>
          <a:off x="0" y="0"/>
          <a:ext cx="0" cy="0"/>
          <a:chOff x="0" y="0"/>
          <a:chExt cx="0" cy="0"/>
        </a:xfrm>
      </p:grpSpPr>
      <p:sp>
        <p:nvSpPr>
          <p:cNvPr id="9" name="Текст 7"/>
          <p:cNvSpPr>
            <a:spLocks noGrp="1"/>
          </p:cNvSpPr>
          <p:nvPr>
            <p:ph type="body" sz="quarter" idx="11" hasCustomPrompt="1"/>
          </p:nvPr>
        </p:nvSpPr>
        <p:spPr>
          <a:xfrm>
            <a:off x="214282" y="1357298"/>
            <a:ext cx="8786874" cy="4429156"/>
          </a:xfrm>
        </p:spPr>
        <p:txBody>
          <a:bodyPr/>
          <a:lstStyle>
            <a:lvl1pPr>
              <a:buFont typeface="Arial" pitchFamily="34" charset="0"/>
              <a:buChar char="•"/>
              <a:defRPr sz="2400" b="0"/>
            </a:lvl1pPr>
            <a:lvl2pPr marL="742950" indent="-285750">
              <a:buFont typeface="Arial" pitchFamily="34" charset="0"/>
              <a:buChar char="•"/>
              <a:defRPr sz="2000" baseline="0">
                <a:solidFill>
                  <a:schemeClr val="tx1">
                    <a:lumMod val="50000"/>
                    <a:lumOff val="50000"/>
                  </a:schemeClr>
                </a:solidFill>
              </a:defRPr>
            </a:lvl2pPr>
            <a:lvl3pPr>
              <a:buFont typeface="Arial" pitchFamily="34" charset="0"/>
              <a:buChar char="•"/>
              <a:defRPr sz="2000">
                <a:solidFill>
                  <a:schemeClr val="tx1">
                    <a:lumMod val="50000"/>
                    <a:lumOff val="50000"/>
                  </a:schemeClr>
                </a:solidFill>
              </a:defRPr>
            </a:lvl3pPr>
            <a:lvl4pPr>
              <a:buFont typeface="Arial" pitchFamily="34" charset="0"/>
              <a:buChar char="•"/>
              <a:defRPr sz="1600" baseline="0">
                <a:solidFill>
                  <a:schemeClr val="tx1">
                    <a:lumMod val="50000"/>
                    <a:lumOff val="50000"/>
                  </a:schemeClr>
                </a:solidFill>
              </a:defRPr>
            </a:lvl4pPr>
            <a:lvl5pPr>
              <a:buFont typeface="Arial" pitchFamily="34" charset="0"/>
              <a:buNone/>
              <a:defRPr sz="1400">
                <a:solidFill>
                  <a:schemeClr val="tx1">
                    <a:lumMod val="50000"/>
                    <a:lumOff val="50000"/>
                  </a:schemeClr>
                </a:solidFill>
              </a:defRPr>
            </a:lvl5pPr>
          </a:lstStyle>
          <a:p>
            <a:pPr lvl="0"/>
            <a:r>
              <a:rPr lang="en-US" dirty="0" smtClean="0"/>
              <a:t>Top line</a:t>
            </a:r>
          </a:p>
          <a:p>
            <a:pPr lvl="1"/>
            <a:r>
              <a:rPr lang="en-US" dirty="0" smtClean="0"/>
              <a:t>Second line</a:t>
            </a:r>
            <a:endParaRPr lang="ru-RU" dirty="0" smtClean="0"/>
          </a:p>
          <a:p>
            <a:pPr lvl="2"/>
            <a:r>
              <a:rPr lang="en-US" dirty="0" smtClean="0"/>
              <a:t>Third line</a:t>
            </a:r>
          </a:p>
          <a:p>
            <a:pPr lvl="3"/>
            <a:r>
              <a:rPr lang="en-US" dirty="0" smtClean="0"/>
              <a:t>Fourth line</a:t>
            </a:r>
            <a:endParaRPr lang="ru-RU" dirty="0"/>
          </a:p>
        </p:txBody>
      </p:sp>
      <p:pic>
        <p:nvPicPr>
          <p:cNvPr id="6" name="Picture 5" descr="SkillSurvey">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62800" y="6389154"/>
            <a:ext cx="1828800" cy="31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userDrawn="1"/>
        </p:nvGrpSpPr>
        <p:grpSpPr>
          <a:xfrm>
            <a:off x="0" y="-32797"/>
            <a:ext cx="9144000" cy="638497"/>
            <a:chOff x="0" y="-32797"/>
            <a:chExt cx="9144000" cy="638497"/>
          </a:xfrm>
        </p:grpSpPr>
        <p:sp>
          <p:nvSpPr>
            <p:cNvPr id="7" name="Rectangle 6"/>
            <p:cNvSpPr/>
            <p:nvPr/>
          </p:nvSpPr>
          <p:spPr>
            <a:xfrm>
              <a:off x="0" y="-32797"/>
              <a:ext cx="990600" cy="638497"/>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990600" y="-32797"/>
              <a:ext cx="8153400" cy="6384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34980674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2400"/>
            </a:lvl1pPr>
            <a:lvl2pPr>
              <a:defRPr sz="2000"/>
            </a:lvl2pPr>
            <a:lvl3pPr>
              <a:defRPr sz="1800"/>
            </a:lvl3pPr>
            <a:lvl4pPr>
              <a:defRPr sz="18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Rectangle 3"/>
          <p:cNvSpPr/>
          <p:nvPr userDrawn="1"/>
        </p:nvSpPr>
        <p:spPr>
          <a:xfrm>
            <a:off x="0" y="1028700"/>
            <a:ext cx="990600" cy="190500"/>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990600" y="1028700"/>
            <a:ext cx="8153400" cy="1905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killSurvey">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62800" y="6389154"/>
            <a:ext cx="1828800" cy="31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309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8382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600200"/>
            <a:ext cx="7772400" cy="4495800"/>
          </a:xfrm>
        </p:spPr>
        <p:txBody>
          <a:bodyPr rtlCol="0">
            <a:normAutofit/>
          </a:bodyPr>
          <a:lstStyle/>
          <a:p>
            <a:pPr lvl="0"/>
            <a:endParaRPr lang="en-US" noProof="0"/>
          </a:p>
        </p:txBody>
      </p:sp>
    </p:spTree>
    <p:extLst>
      <p:ext uri="{BB962C8B-B14F-4D97-AF65-F5344CB8AC3E}">
        <p14:creationId xmlns:p14="http://schemas.microsoft.com/office/powerpoint/2010/main" val="3039491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Featured lis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4400" y="752400"/>
            <a:ext cx="8676000" cy="460800"/>
          </a:xfrm>
        </p:spPr>
        <p:txBody>
          <a:bodyPr>
            <a:normAutofit/>
          </a:bodyPr>
          <a:lstStyle>
            <a:lvl1pPr marL="0" indent="0" algn="l">
              <a:buNone/>
              <a:defRPr sz="23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Текст 7"/>
          <p:cNvSpPr>
            <a:spLocks noGrp="1"/>
          </p:cNvSpPr>
          <p:nvPr>
            <p:ph type="body" sz="quarter" idx="11"/>
          </p:nvPr>
        </p:nvSpPr>
        <p:spPr>
          <a:xfrm>
            <a:off x="214282" y="1357298"/>
            <a:ext cx="8786874" cy="4429156"/>
          </a:xfrm>
        </p:spPr>
        <p:txBody>
          <a:bodyPr/>
          <a:lstStyle>
            <a:lvl1pPr>
              <a:buFont typeface="Arial" pitchFamily="34" charset="0"/>
              <a:buChar char="•"/>
              <a:defRPr sz="2400" b="1"/>
            </a:lvl1pPr>
            <a:lvl2pPr>
              <a:buFont typeface="Wingdings" pitchFamily="2" charset="2"/>
              <a:buChar char="ü"/>
              <a:defRPr sz="2400">
                <a:solidFill>
                  <a:schemeClr val="tx1">
                    <a:lumMod val="50000"/>
                    <a:lumOff val="50000"/>
                  </a:schemeClr>
                </a:solidFill>
              </a:defRPr>
            </a:lvl2pPr>
            <a:lvl3pPr>
              <a:buFont typeface="Arial" pitchFamily="34" charset="0"/>
              <a:buChar char="•"/>
              <a:defRPr sz="2000">
                <a:solidFill>
                  <a:schemeClr val="tx1">
                    <a:lumMod val="50000"/>
                    <a:lumOff val="50000"/>
                  </a:schemeClr>
                </a:solidFill>
              </a:defRPr>
            </a:lvl3pPr>
            <a:lvl4pPr>
              <a:buFont typeface="Arial" pitchFamily="34" charset="0"/>
              <a:buChar char="•"/>
              <a:defRPr sz="1600">
                <a:solidFill>
                  <a:schemeClr val="tx1">
                    <a:lumMod val="50000"/>
                    <a:lumOff val="50000"/>
                  </a:schemeClr>
                </a:solidFill>
              </a:defRPr>
            </a:lvl4pPr>
            <a:lvl5pPr>
              <a:buFont typeface="Arial" pitchFamily="34" charset="0"/>
              <a:buNone/>
              <a:defRPr sz="1400">
                <a:solidFill>
                  <a:schemeClr val="tx1">
                    <a:lumMod val="50000"/>
                    <a:lumOff val="50000"/>
                  </a:schemeClr>
                </a:solidFill>
              </a:defRPr>
            </a:lvl5pPr>
          </a:lstStyle>
          <a:p>
            <a:pPr lvl="0"/>
            <a:r>
              <a:rPr lang="ru-RU" dirty="0" smtClean="0"/>
              <a:t>Образец текста</a:t>
            </a:r>
            <a:endParaRPr lang="en-US" dirty="0" smtClean="0"/>
          </a:p>
          <a:p>
            <a:pPr lvl="1"/>
            <a:r>
              <a:rPr lang="ru-RU" dirty="0" smtClean="0"/>
              <a:t>Третий уровень</a:t>
            </a:r>
          </a:p>
          <a:p>
            <a:pPr lvl="2"/>
            <a:r>
              <a:rPr lang="ru-RU" dirty="0" smtClean="0"/>
              <a:t>Четвертый уровень</a:t>
            </a:r>
          </a:p>
          <a:p>
            <a:pPr lvl="3"/>
            <a:r>
              <a:rPr lang="ru-RU" dirty="0" smtClean="0"/>
              <a:t>Пятый уровень</a:t>
            </a:r>
            <a:endParaRPr lang="ru-RU" dirty="0"/>
          </a:p>
        </p:txBody>
      </p:sp>
    </p:spTree>
    <p:extLst>
      <p:ext uri="{BB962C8B-B14F-4D97-AF65-F5344CB8AC3E}">
        <p14:creationId xmlns:p14="http://schemas.microsoft.com/office/powerpoint/2010/main" val="42785748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www.skillsurvey.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32797"/>
            <a:ext cx="9144000" cy="638497"/>
            <a:chOff x="0" y="-32797"/>
            <a:chExt cx="9144000" cy="638497"/>
          </a:xfrm>
        </p:grpSpPr>
        <p:sp>
          <p:nvSpPr>
            <p:cNvPr id="8" name="Rectangle 7"/>
            <p:cNvSpPr/>
            <p:nvPr/>
          </p:nvSpPr>
          <p:spPr>
            <a:xfrm>
              <a:off x="0" y="-32797"/>
              <a:ext cx="990600" cy="638497"/>
            </a:xfrm>
            <a:prstGeom prst="rect">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p:cNvSpPr/>
            <p:nvPr/>
          </p:nvSpPr>
          <p:spPr>
            <a:xfrm>
              <a:off x="990600" y="-32797"/>
              <a:ext cx="8153400" cy="6384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Placeholder 1"/>
          <p:cNvSpPr>
            <a:spLocks noGrp="1"/>
          </p:cNvSpPr>
          <p:nvPr>
            <p:ph type="title"/>
          </p:nvPr>
        </p:nvSpPr>
        <p:spPr>
          <a:xfrm>
            <a:off x="1371600" y="0"/>
            <a:ext cx="7391400" cy="5794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95300" y="11430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0" name="Picture 9" descr="SkillSurvey">
            <a:hlinkClick r:id="rId18"/>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7162800" y="6389154"/>
            <a:ext cx="1828800" cy="31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0" r:id="rId1"/>
    <p:sldLayoutId id="2147483660" r:id="rId2"/>
    <p:sldLayoutId id="2147483651" r:id="rId3"/>
    <p:sldLayoutId id="2147483656" r:id="rId4"/>
    <p:sldLayoutId id="2147483659" r:id="rId5"/>
    <p:sldLayoutId id="2147483649"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71" r:id="rId15"/>
    <p:sldLayoutId id="2147483672" r:id="rId16"/>
  </p:sldLayoutIdLst>
  <p:txStyles>
    <p:titleStyle>
      <a:lvl1pPr algn="ctr"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57350" indent="-28575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hyperlink" Target="http://uat-eref.skillsurvey.com/?k=i7323118" TargetMode="External"/><Relationship Id="rId3" Type="http://schemas.openxmlformats.org/officeDocument/2006/relationships/hyperlink" Target="http://uat-eref.skillsurvey.com/?k=i7323113" TargetMode="External"/><Relationship Id="rId7" Type="http://schemas.openxmlformats.org/officeDocument/2006/relationships/hyperlink" Target="http://uat-eref.skillsurvey.com/?k=i7323117" TargetMode="External"/><Relationship Id="rId2" Type="http://schemas.openxmlformats.org/officeDocument/2006/relationships/hyperlink" Target="http://uat-eref.skillsurvey.com/?k=c7323112" TargetMode="External"/><Relationship Id="rId1" Type="http://schemas.openxmlformats.org/officeDocument/2006/relationships/slideLayout" Target="../slideLayouts/slideLayout1.xml"/><Relationship Id="rId6" Type="http://schemas.openxmlformats.org/officeDocument/2006/relationships/hyperlink" Target="http://uat-eref.skillsurvey.com/?k=i7323116" TargetMode="External"/><Relationship Id="rId5" Type="http://schemas.openxmlformats.org/officeDocument/2006/relationships/hyperlink" Target="http://uat-eref.skillsurvey.com/?k=i7323115" TargetMode="External"/><Relationship Id="rId10" Type="http://schemas.openxmlformats.org/officeDocument/2006/relationships/hyperlink" Target="mailto:%20customerservice@skillsurvey.com" TargetMode="External"/><Relationship Id="rId4" Type="http://schemas.openxmlformats.org/officeDocument/2006/relationships/hyperlink" Target="http://uat-eref.skillsurvey.com/?k=i7323114" TargetMode="External"/><Relationship Id="rId9" Type="http://schemas.openxmlformats.org/officeDocument/2006/relationships/hyperlink" Target="http://uat-eref.skillsurvey.com/?k=i732311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eref.skillsurvey.com/SS.WebUI/SS.WebUI.Reference/ReferenceSurvey/RefSurveyDetails.aspx?163d53f6412b"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wmf"/></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images.google.com/url?sa=i&amp;rct=j&amp;q=Resume+icon&amp;source=images&amp;cd=&amp;cad=rja&amp;docid=B4J3lHtrz93FoM&amp;tbnid=hhnqZXBzt02qQM:&amp;ved=0CAUQjRw&amp;url=http://www.craigpalma.com/product-category/resumes/&amp;ei=3UQRUe2hNoWE0QGg3YGYCA&amp;bvm=bv.41867550,d.dmQ&amp;psig=AFQjCNFVzfoCt3S8sSqkxmQaa2UCDPNtfA&amp;ust=1360172578215194" TargetMode="External"/><Relationship Id="rId13" Type="http://schemas.openxmlformats.org/officeDocument/2006/relationships/hyperlink" Target="http://images.google.com/url?sa=i&amp;rct=j&amp;q=Resume+icon&amp;source=images&amp;cd=&amp;cad=rja&amp;docid=0eQJx7su7MqOxM&amp;tbnid=jD-vpEyPy8yl2M:&amp;ved=0CAUQjRw&amp;url=http://amitava-roy.blogspot.com/&amp;ei=DUURUbe6AeXi0gGy5ICQAg&amp;bvm=bv.41867550,d.dmQ&amp;psig=AFQjCNFVzfoCt3S8sSqkxmQaa2UCDPNtfA&amp;ust=1360172578215194" TargetMode="External"/><Relationship Id="rId3" Type="http://schemas.openxmlformats.org/officeDocument/2006/relationships/image" Target="../media/image58.gif"/><Relationship Id="rId7" Type="http://schemas.openxmlformats.org/officeDocument/2006/relationships/image" Target="../media/image60.jpeg"/><Relationship Id="rId12" Type="http://schemas.openxmlformats.org/officeDocument/2006/relationships/image" Target="../media/image63.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images.google.com/url?sa=i&amp;rct=j&amp;q=businessman+in+suit&amp;source=images&amp;cd=&amp;cad=rja&amp;docid=dVc6QG-dHL09NM&amp;tbnid=3p9GuiqigbsyPM:&amp;ved=0CAUQjRw&amp;url=http://csbizcoach.com/&amp;ei=tEIRUYf3NOzH0AGA5oBI&amp;bvm=bv.41867550,d.dmQ&amp;psig=AFQjCNGJyzWmLYqgA9llD7nHMF7ymNT7ew&amp;ust=1360172059617355" TargetMode="External"/><Relationship Id="rId11" Type="http://schemas.openxmlformats.org/officeDocument/2006/relationships/image" Target="../media/image62.jpeg"/><Relationship Id="rId5" Type="http://schemas.openxmlformats.org/officeDocument/2006/relationships/image" Target="../media/image59.jpeg"/><Relationship Id="rId10" Type="http://schemas.openxmlformats.org/officeDocument/2006/relationships/image" Target="../media/image61.jpeg"/><Relationship Id="rId4" Type="http://schemas.openxmlformats.org/officeDocument/2006/relationships/hyperlink" Target="http://images.google.com/url?sa=i&amp;rct=j&amp;q=Apply+for+job+icon&amp;source=images&amp;cd=&amp;cad=rja&amp;docid=miFWoqmGhCHgJM&amp;tbnid=q8TGkrKO1wQJ3M:&amp;ved=0CAUQjRw&amp;url=http://www.myjstn.com/flv/?jobid=AB0002&amp;ei=JBwUUczoIvOEygGUyID4Cg&amp;bvm=bv.42080656,d.dmQ&amp;psig=AFQjCNF5brXm52i11K7p7XtLR9pzNNv37w&amp;ust=1360358808907644" TargetMode="External"/><Relationship Id="rId9" Type="http://schemas.openxmlformats.org/officeDocument/2006/relationships/hyperlink" Target="http://images.google.com/url?sa=i&amp;rct=j&amp;q=businesswoman+in+suit&amp;source=images&amp;cd=&amp;cad=rja&amp;docid=A50WxIJURdfT2M&amp;tbnid=MM574F3mLuc5LM:&amp;ved=0CAUQjRw&amp;url=http://amandamcdowell.wordpress.com/2011/04/26/the-interview-suit/&amp;ei=EUMRUfntFaet0AGE_oGoCw&amp;bvm=bv.41867550,d.dmQ&amp;psig=AFQjCNHr4LBYyha7ZN4L95PNR55AR-6cCg&amp;ust=1360172161429473" TargetMode="External"/><Relationship Id="rId14" Type="http://schemas.openxmlformats.org/officeDocument/2006/relationships/image" Target="../media/image64.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786546" y="5643578"/>
            <a:ext cx="2357454" cy="57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cstate="print"/>
          <a:srcRect l="21289" t="27500" r="3711" b="47188"/>
          <a:stretch>
            <a:fillRect/>
          </a:stretch>
        </p:blipFill>
        <p:spPr bwMode="auto">
          <a:xfrm>
            <a:off x="1835696" y="5013176"/>
            <a:ext cx="5472608" cy="1154379"/>
          </a:xfrm>
          <a:prstGeom prst="rect">
            <a:avLst/>
          </a:prstGeom>
          <a:noFill/>
          <a:ln w="9525">
            <a:noFill/>
            <a:miter lim="800000"/>
            <a:headEnd/>
            <a:tailEnd/>
          </a:ln>
        </p:spPr>
      </p:pic>
      <p:sp>
        <p:nvSpPr>
          <p:cNvPr id="11" name="Заголовок 1"/>
          <p:cNvSpPr txBox="1">
            <a:spLocks/>
          </p:cNvSpPr>
          <p:nvPr/>
        </p:nvSpPr>
        <p:spPr>
          <a:xfrm>
            <a:off x="467544" y="4293096"/>
            <a:ext cx="7715250" cy="500063"/>
          </a:xfrm>
          <a:prstGeom prst="rect">
            <a:avLst/>
          </a:prstGeom>
        </p:spPr>
        <p:txBody>
          <a:bodyPr anchor="ctr">
            <a:normAutofit/>
          </a:bodyPr>
          <a:lstStyle/>
          <a:p>
            <a:pPr algn="ctr" fontAlgn="auto">
              <a:spcBef>
                <a:spcPts val="0"/>
              </a:spcBef>
              <a:spcAft>
                <a:spcPts val="0"/>
              </a:spcAft>
              <a:defRPr/>
            </a:pPr>
            <a:r>
              <a:rPr lang="en-US" sz="1600" b="1" dirty="0">
                <a:latin typeface="+mj-lt"/>
                <a:ea typeface="+mj-ea"/>
                <a:cs typeface="+mj-cs"/>
              </a:rPr>
              <a:t>Revolutionized Assessments for </a:t>
            </a:r>
            <a:r>
              <a:rPr lang="en-US" sz="1600" b="1" dirty="0" smtClean="0">
                <a:latin typeface="+mj-lt"/>
                <a:ea typeface="+mj-ea"/>
                <a:cs typeface="+mj-cs"/>
              </a:rPr>
              <a:t>Business</a:t>
            </a:r>
            <a:endParaRPr lang="en-US" sz="1600" b="1" dirty="0">
              <a:latin typeface="+mj-lt"/>
              <a:ea typeface="+mj-ea"/>
              <a:cs typeface="+mj-cs"/>
            </a:endParaRPr>
          </a:p>
        </p:txBody>
      </p:sp>
      <p:sp>
        <p:nvSpPr>
          <p:cNvPr id="9" name="Rectangle 2"/>
          <p:cNvSpPr txBox="1">
            <a:spLocks/>
          </p:cNvSpPr>
          <p:nvPr/>
        </p:nvSpPr>
        <p:spPr>
          <a:xfrm>
            <a:off x="-252536" y="1916832"/>
            <a:ext cx="9612560" cy="504056"/>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uLnTx/>
                <a:uFillTx/>
                <a:latin typeface="+mj-lt"/>
                <a:ea typeface="+mj-ea"/>
                <a:cs typeface="+mj-cs"/>
              </a:rPr>
              <a:t>SkillSurvey Pre-Hire 360™</a:t>
            </a:r>
          </a:p>
        </p:txBody>
      </p:sp>
    </p:spTree>
    <p:extLst>
      <p:ext uri="{BB962C8B-B14F-4D97-AF65-F5344CB8AC3E}">
        <p14:creationId xmlns:p14="http://schemas.microsoft.com/office/powerpoint/2010/main" val="787766727"/>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76400"/>
            <a:ext cx="9144000" cy="2166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 Box 2"/>
          <p:cNvSpPr txBox="1">
            <a:spLocks noChangeArrowheads="1"/>
          </p:cNvSpPr>
          <p:nvPr/>
        </p:nvSpPr>
        <p:spPr bwMode="auto">
          <a:xfrm>
            <a:off x="-144016" y="692696"/>
            <a:ext cx="8604448" cy="579438"/>
          </a:xfrm>
          <a:prstGeom prst="rect">
            <a:avLst/>
          </a:prstGeom>
          <a:noFill/>
          <a:ln w="9525" algn="ctr">
            <a:noFill/>
            <a:miter lim="800000"/>
            <a:headEnd/>
            <a:tailEnd/>
          </a:ln>
        </p:spPr>
        <p:txBody>
          <a:bodyPr wrap="square">
            <a:spAutoFit/>
          </a:bodyPr>
          <a:lstStyle/>
          <a:p>
            <a:pPr algn="ctr">
              <a:spcBef>
                <a:spcPct val="50000"/>
              </a:spcBef>
            </a:pPr>
            <a:r>
              <a:rPr lang="en-US" sz="3200" dirty="0">
                <a:solidFill>
                  <a:schemeClr val="bg1"/>
                </a:solidFill>
                <a:latin typeface="Calibri" pitchFamily="34" charset="0"/>
              </a:rPr>
              <a:t>Step </a:t>
            </a:r>
            <a:r>
              <a:rPr lang="en-US" sz="3200" dirty="0" smtClean="0">
                <a:solidFill>
                  <a:schemeClr val="bg1"/>
                </a:solidFill>
                <a:latin typeface="Calibri" pitchFamily="34" charset="0"/>
              </a:rPr>
              <a:t>1a: Select Survey</a:t>
            </a:r>
            <a:endParaRPr lang="en-US" sz="3200" dirty="0">
              <a:solidFill>
                <a:schemeClr val="bg1"/>
              </a:solidFill>
              <a:latin typeface="Arial MT"/>
            </a:endParaRPr>
          </a:p>
        </p:txBody>
      </p:sp>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2396" r="2731"/>
          <a:stretch/>
        </p:blipFill>
        <p:spPr bwMode="auto">
          <a:xfrm>
            <a:off x="42463" y="5133904"/>
            <a:ext cx="9144000" cy="65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bwMode="auto">
          <a:xfrm>
            <a:off x="362465" y="0"/>
            <a:ext cx="9162535" cy="60007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smtClean="0">
                <a:solidFill>
                  <a:schemeClr val="bg1"/>
                </a:solidFill>
              </a:rPr>
              <a:t>Step 1a: Select Survey and Send Candidate Email</a:t>
            </a:r>
          </a:p>
        </p:txBody>
      </p:sp>
      <p:sp>
        <p:nvSpPr>
          <p:cNvPr id="11" name="TextBox 10"/>
          <p:cNvSpPr txBox="1"/>
          <p:nvPr/>
        </p:nvSpPr>
        <p:spPr>
          <a:xfrm>
            <a:off x="1524000" y="4406769"/>
            <a:ext cx="1295400" cy="584775"/>
          </a:xfrm>
          <a:prstGeom prst="rect">
            <a:avLst/>
          </a:prstGeom>
          <a:noFill/>
          <a:ln>
            <a:solidFill>
              <a:schemeClr val="tx1"/>
            </a:solidFill>
          </a:ln>
        </p:spPr>
        <p:txBody>
          <a:bodyPr wrap="square" rtlCol="0">
            <a:spAutoFit/>
          </a:bodyPr>
          <a:lstStyle/>
          <a:p>
            <a:r>
              <a:rPr lang="en-US" sz="1600" dirty="0" smtClean="0"/>
              <a:t>Send email to candidate</a:t>
            </a:r>
            <a:endParaRPr lang="en-US" sz="1600" dirty="0"/>
          </a:p>
        </p:txBody>
      </p:sp>
      <p:cxnSp>
        <p:nvCxnSpPr>
          <p:cNvPr id="12" name="Straight Arrow Connector 11"/>
          <p:cNvCxnSpPr>
            <a:stCxn id="11" idx="1"/>
          </p:cNvCxnSpPr>
          <p:nvPr/>
        </p:nvCxnSpPr>
        <p:spPr>
          <a:xfrm flipH="1">
            <a:off x="914400" y="4699157"/>
            <a:ext cx="609600" cy="2923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157845" y="3076504"/>
            <a:ext cx="3211728" cy="304800"/>
          </a:xfrm>
          <a:prstGeom prst="rect">
            <a:avLst/>
          </a:prstGeom>
          <a:noFill/>
          <a:ln w="57150">
            <a:solidFill>
              <a:srgbClr val="FE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64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143625"/>
            <a:ext cx="9144000" cy="714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7107" name="Rectangle 2"/>
          <p:cNvSpPr>
            <a:spLocks noGrp="1" noChangeArrowheads="1"/>
          </p:cNvSpPr>
          <p:nvPr>
            <p:ph type="title"/>
          </p:nvPr>
        </p:nvSpPr>
        <p:spPr bwMode="auto">
          <a:xfrm>
            <a:off x="571500" y="714375"/>
            <a:ext cx="8229600" cy="642938"/>
          </a:xfrm>
          <a:noFill/>
          <a:ln>
            <a:miter lim="800000"/>
            <a:headEnd/>
            <a:tailEnd/>
          </a:ln>
        </p:spPr>
        <p:txBody>
          <a:bodyPr vert="horz" wrap="square" lIns="91440" tIns="45720" rIns="91440" bIns="45720" numCol="1" anchor="t" anchorCtr="0" compatLnSpc="1">
            <a:prstTxWarp prst="textNoShape">
              <a:avLst/>
            </a:prstTxWarp>
          </a:bodyPr>
          <a:lstStyle/>
          <a:p>
            <a:r>
              <a:rPr lang="en-US" sz="2800" dirty="0" smtClean="0">
                <a:solidFill>
                  <a:schemeClr val="bg1"/>
                </a:solidFill>
              </a:rPr>
              <a:t>Survey Availability</a:t>
            </a:r>
          </a:p>
        </p:txBody>
      </p:sp>
      <p:graphicFrame>
        <p:nvGraphicFramePr>
          <p:cNvPr id="580613" name="Group 5"/>
          <p:cNvGraphicFramePr>
            <a:graphicFrameLocks noGrp="1"/>
          </p:cNvGraphicFramePr>
          <p:nvPr>
            <p:ph idx="1"/>
            <p:extLst>
              <p:ext uri="{D42A27DB-BD31-4B8C-83A1-F6EECF244321}">
                <p14:modId xmlns:p14="http://schemas.microsoft.com/office/powerpoint/2010/main" val="3666206744"/>
              </p:ext>
            </p:extLst>
          </p:nvPr>
        </p:nvGraphicFramePr>
        <p:xfrm>
          <a:off x="280754" y="1083945"/>
          <a:ext cx="8596346" cy="5059680"/>
        </p:xfrm>
        <a:graphic>
          <a:graphicData uri="http://schemas.openxmlformats.org/drawingml/2006/table">
            <a:tbl>
              <a:tblPr/>
              <a:tblGrid>
                <a:gridCol w="1514432"/>
                <a:gridCol w="815464"/>
                <a:gridCol w="822745"/>
                <a:gridCol w="897981"/>
                <a:gridCol w="1271735"/>
                <a:gridCol w="1145534"/>
                <a:gridCol w="963507"/>
                <a:gridCol w="1164948"/>
              </a:tblGrid>
              <a:tr h="390474">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chemeClr val="tx1"/>
                          </a:solidFill>
                          <a:effectLst/>
                          <a:latin typeface="Trebuchet MS" pitchFamily="34" charset="0"/>
                          <a:cs typeface="Times New Roman" pitchFamily="18" charset="0"/>
                        </a:rPr>
                        <a:t>Job Level ►</a:t>
                      </a:r>
                      <a:endParaRPr kumimoji="0" lang="en-US" sz="2400" b="0" i="0" u="none" strike="noStrike" cap="none" normalizeH="0" baseline="0" dirty="0" smtClean="0">
                        <a:ln>
                          <a:noFill/>
                        </a:ln>
                        <a:solidFill>
                          <a:schemeClr val="tx1"/>
                        </a:solidFill>
                        <a:effectLst/>
                        <a:latin typeface="Trebuchet MS"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chemeClr val="tx1"/>
                          </a:solidFill>
                          <a:effectLst/>
                          <a:latin typeface="Trebuchet MS" pitchFamily="34" charset="0"/>
                          <a:cs typeface="Times New Roman" pitchFamily="18" charset="0"/>
                        </a:rPr>
                        <a:t>▼Job Family </a:t>
                      </a:r>
                      <a:endParaRPr kumimoji="0" lang="en-US" sz="2400" b="0" i="0" u="none" strike="noStrike" cap="none" normalizeH="0" baseline="0" dirty="0" smtClean="0">
                        <a:ln>
                          <a:noFill/>
                        </a:ln>
                        <a:solidFill>
                          <a:schemeClr val="tx1"/>
                        </a:solidFill>
                        <a:effectLst/>
                        <a:latin typeface="Trebuchet MS"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Trebuchet MS" pitchFamily="34" charset="0"/>
                          <a:cs typeface="Times New Roman" pitchFamily="18" charset="0"/>
                        </a:rPr>
                        <a:t>Entry-</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Trebuchet MS" pitchFamily="34" charset="0"/>
                          <a:cs typeface="Times New Roman" pitchFamily="18" charset="0"/>
                        </a:rPr>
                        <a:t>Level</a:t>
                      </a:r>
                      <a:endParaRPr kumimoji="0" lang="en-US" sz="2000" b="0" i="0" u="none" strike="noStrike" cap="none" normalizeH="0" baseline="0" dirty="0" smtClean="0">
                        <a:ln>
                          <a:noFill/>
                        </a:ln>
                        <a:solidFill>
                          <a:schemeClr val="tx1"/>
                        </a:solidFill>
                        <a:effectLst/>
                        <a:latin typeface="Trebuchet MS"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Trebuchet MS" pitchFamily="34" charset="0"/>
                          <a:cs typeface="Times New Roman" pitchFamily="18" charset="0"/>
                        </a:rPr>
                        <a:t>Hourly</a:t>
                      </a:r>
                      <a:endParaRPr kumimoji="0" lang="en-US" sz="2000" b="0" i="0" u="none" strike="noStrike" cap="none" normalizeH="0" baseline="0" dirty="0" smtClean="0">
                        <a:ln>
                          <a:noFill/>
                        </a:ln>
                        <a:solidFill>
                          <a:schemeClr val="tx1"/>
                        </a:solidFill>
                        <a:effectLst/>
                        <a:latin typeface="Trebuchet MS"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Trebuchet MS" pitchFamily="34" charset="0"/>
                          <a:cs typeface="Times New Roman" pitchFamily="18" charset="0"/>
                        </a:rPr>
                        <a:t>Clerical</a:t>
                      </a:r>
                      <a:endParaRPr kumimoji="0" lang="en-US" sz="2000" b="0" i="0" u="none" strike="noStrike" cap="none" normalizeH="0" baseline="0" dirty="0" smtClean="0">
                        <a:ln>
                          <a:noFill/>
                        </a:ln>
                        <a:solidFill>
                          <a:schemeClr val="tx1"/>
                        </a:solidFill>
                        <a:effectLst/>
                        <a:latin typeface="Trebuchet MS"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Trebuchet MS" pitchFamily="34" charset="0"/>
                          <a:cs typeface="Times New Roman" pitchFamily="18" charset="0"/>
                        </a:rPr>
                        <a:t>Professional</a:t>
                      </a:r>
                      <a:endParaRPr kumimoji="0" lang="en-US" sz="2000" b="0" i="0" u="none" strike="noStrike" cap="none" normalizeH="0" baseline="0" dirty="0" smtClean="0">
                        <a:ln>
                          <a:noFill/>
                        </a:ln>
                        <a:solidFill>
                          <a:schemeClr val="tx1"/>
                        </a:solidFill>
                        <a:effectLst/>
                        <a:latin typeface="Trebuchet MS"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Trebuchet MS" pitchFamily="34" charset="0"/>
                          <a:cs typeface="Times New Roman" pitchFamily="18" charset="0"/>
                        </a:rPr>
                        <a:t>Supervisor</a:t>
                      </a:r>
                      <a:endParaRPr kumimoji="0" lang="en-US" sz="2000" b="0" i="0" u="none" strike="noStrike" cap="none" normalizeH="0" baseline="0" dirty="0" smtClean="0">
                        <a:ln>
                          <a:noFill/>
                        </a:ln>
                        <a:solidFill>
                          <a:schemeClr val="tx1"/>
                        </a:solidFill>
                        <a:effectLst/>
                        <a:latin typeface="Trebuchet MS"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Trebuchet MS" pitchFamily="34" charset="0"/>
                          <a:cs typeface="Times New Roman" pitchFamily="18" charset="0"/>
                        </a:rPr>
                        <a:t>Manager</a:t>
                      </a:r>
                      <a:endParaRPr kumimoji="0" lang="en-US" sz="2000" b="0" i="0" u="none" strike="noStrike" cap="none" normalizeH="0" baseline="0" dirty="0" smtClean="0">
                        <a:ln>
                          <a:noFill/>
                        </a:ln>
                        <a:solidFill>
                          <a:schemeClr val="tx1"/>
                        </a:solidFill>
                        <a:effectLst/>
                        <a:latin typeface="Trebuchet MS"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Trebuchet MS" pitchFamily="34" charset="0"/>
                          <a:cs typeface="Times New Roman" pitchFamily="18" charset="0"/>
                        </a:rPr>
                        <a:t>Executive</a:t>
                      </a:r>
                      <a:endParaRPr kumimoji="0" lang="en-US" sz="2000" b="0" i="0" u="none" strike="noStrike" cap="none" normalizeH="0" baseline="0" dirty="0" smtClean="0">
                        <a:ln>
                          <a:noFill/>
                        </a:ln>
                        <a:solidFill>
                          <a:schemeClr val="tx1"/>
                        </a:solidFill>
                        <a:effectLst/>
                        <a:latin typeface="Trebuchet MS"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General</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Production</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Sales</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956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Marketing</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IT</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Operations</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Trebuchet MS" pitchFamily="34" charset="0"/>
                          <a:cs typeface="Times New Roman" pitchFamily="18" charset="0"/>
                          <a:sym typeface="Wingdings" pitchFamily="2" charset="2"/>
                        </a:rPr>
                        <a:t></a:t>
                      </a:r>
                      <a:endPar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047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Customer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Service</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R&amp;D</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Trebuchet MS" pitchFamily="34" charset="0"/>
                          <a:cs typeface="Times New Roman" pitchFamily="18" charset="0"/>
                          <a:sym typeface="Wingdings" pitchFamily="2" charset="2"/>
                        </a:rPr>
                        <a:t></a:t>
                      </a:r>
                      <a:endPar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Admin</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Finance</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Legal</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HR</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cs typeface="Times New Roman" pitchFamily="18" charset="0"/>
                        </a:rPr>
                        <a:t>Engineering</a:t>
                      </a:r>
                      <a:endParaRPr kumimoji="0" lang="en-US" sz="1000" b="1" i="0" u="none" strike="noStrike" cap="none" normalizeH="0" baseline="0" dirty="0" smtClean="0">
                        <a:ln>
                          <a:noFill/>
                        </a:ln>
                        <a:solidFill>
                          <a:schemeClr val="tx1"/>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rPr>
                        <a:t>Education</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333333"/>
                        </a:solidFill>
                        <a:effectLst/>
                        <a:latin typeface="Trebuchet MS"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3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Trebuchet MS" pitchFamily="34" charset="0"/>
                        </a:rPr>
                        <a:t>Healthcare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Trebuchet MS" pitchFamily="34" charset="0"/>
                          <a:cs typeface="Times New Roman" pitchFamily="18" charset="0"/>
                          <a:sym typeface="Wingdings" pitchFamily="2" charset="2"/>
                        </a:rPr>
                        <a:t></a:t>
                      </a:r>
                      <a:endPar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Trebuchet MS" pitchFamily="34" charset="0"/>
                          <a:cs typeface="Times New Roman" pitchFamily="18" charset="0"/>
                          <a:sym typeface="Wingdings" pitchFamily="2" charset="2"/>
                        </a:rPr>
                        <a:t></a:t>
                      </a:r>
                      <a:endPar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cs typeface="Times New Roman" pitchFamily="18" charset="0"/>
                          <a:sym typeface="Wingdings" pitchFamily="2"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Rectangle 2"/>
          <p:cNvSpPr txBox="1">
            <a:spLocks noChangeArrowheads="1"/>
          </p:cNvSpPr>
          <p:nvPr/>
        </p:nvSpPr>
        <p:spPr bwMode="auto">
          <a:xfrm>
            <a:off x="6927" y="42862"/>
            <a:ext cx="9144000" cy="642938"/>
          </a:xfrm>
          <a:prstGeom prst="rect">
            <a:avLst/>
          </a:prstGeom>
          <a:noFill/>
          <a:ln>
            <a:miter lim="800000"/>
            <a:headEnd/>
            <a:tailEnd/>
          </a:ln>
        </p:spPr>
        <p:txBody>
          <a:bodyPr vert="horz" wrap="square" lIns="91440" tIns="45720" rIns="91440" bIns="45720" numCol="1" anchor="t" anchorCtr="0" compatLnSpc="1">
            <a:prstTxWarp prst="textNoShape">
              <a:avLst/>
            </a:prstTxWarp>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smtClean="0">
                <a:solidFill>
                  <a:schemeClr val="bg1"/>
                </a:solidFill>
              </a:rPr>
              <a:t>Survey Availability</a:t>
            </a:r>
          </a:p>
        </p:txBody>
      </p:sp>
    </p:spTree>
    <p:extLst>
      <p:ext uri="{BB962C8B-B14F-4D97-AF65-F5344CB8AC3E}">
        <p14:creationId xmlns:p14="http://schemas.microsoft.com/office/powerpoint/2010/main" val="3582957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605" y="1143000"/>
            <a:ext cx="8964195" cy="5112938"/>
          </a:xfrm>
          <a:prstGeom prst="rect">
            <a:avLst/>
          </a:prstGeom>
          <a:ln>
            <a:solidFill>
              <a:schemeClr val="tx1"/>
            </a:solidFill>
          </a:ln>
        </p:spPr>
        <p:txBody>
          <a:bodyPr wrap="square">
            <a:spAutoFit/>
          </a:bodyPr>
          <a:lstStyle/>
          <a:p>
            <a:r>
              <a:rPr lang="en-US" sz="1125" b="1" dirty="0" smtClean="0"/>
              <a:t>From:  Org name Recruiting </a:t>
            </a:r>
            <a:br>
              <a:rPr lang="en-US" sz="1125" b="1" dirty="0" smtClean="0"/>
            </a:br>
            <a:r>
              <a:rPr lang="en-US" sz="1125" b="1" dirty="0" smtClean="0"/>
              <a:t>Sent: Tuesday, February 4, 2013 </a:t>
            </a:r>
            <a:br>
              <a:rPr lang="en-US" sz="1125" b="1" dirty="0" smtClean="0"/>
            </a:br>
            <a:r>
              <a:rPr lang="en-US" sz="1125" b="1" dirty="0" smtClean="0"/>
              <a:t>To: Patrick T</a:t>
            </a:r>
            <a:br>
              <a:rPr lang="en-US" sz="1125" b="1" dirty="0" smtClean="0"/>
            </a:br>
            <a:r>
              <a:rPr lang="en-US" sz="1125" b="1" dirty="0" smtClean="0"/>
              <a:t>Subject:  Org name Reference Steps</a:t>
            </a:r>
            <a:r>
              <a:rPr lang="en-US" sz="1125" dirty="0" smtClean="0"/>
              <a:t> </a:t>
            </a:r>
          </a:p>
          <a:p>
            <a:r>
              <a:rPr lang="en-US" sz="1125" dirty="0" smtClean="0"/>
              <a:t/>
            </a:r>
            <a:br>
              <a:rPr lang="en-US" sz="1125" dirty="0" smtClean="0"/>
            </a:br>
            <a:r>
              <a:rPr lang="en-US" sz="1125" u="sng" dirty="0" smtClean="0">
                <a:hlinkClick r:id="rId2"/>
              </a:rPr>
              <a:t>English</a:t>
            </a:r>
            <a:r>
              <a:rPr lang="en-US" sz="1125" dirty="0" smtClean="0"/>
              <a:t> |</a:t>
            </a:r>
            <a:r>
              <a:rPr lang="en-US" sz="1125" u="sng" dirty="0" smtClean="0">
                <a:hlinkClick r:id="rId3"/>
              </a:rPr>
              <a:t> Deutsch</a:t>
            </a:r>
            <a:r>
              <a:rPr lang="en-US" sz="1125" dirty="0" smtClean="0"/>
              <a:t> |</a:t>
            </a:r>
            <a:r>
              <a:rPr lang="en-US" sz="1125" u="sng" dirty="0" smtClean="0">
                <a:hlinkClick r:id="rId4"/>
              </a:rPr>
              <a:t> Español</a:t>
            </a:r>
            <a:r>
              <a:rPr lang="en-US" sz="1125" dirty="0" smtClean="0"/>
              <a:t> |</a:t>
            </a:r>
            <a:r>
              <a:rPr lang="en-US" sz="1125" u="sng" dirty="0" smtClean="0">
                <a:hlinkClick r:id="rId5"/>
              </a:rPr>
              <a:t> Français</a:t>
            </a:r>
            <a:r>
              <a:rPr lang="en-US" sz="1125" dirty="0" smtClean="0"/>
              <a:t> |</a:t>
            </a:r>
            <a:r>
              <a:rPr lang="en-US" sz="1125" u="sng" dirty="0" smtClean="0">
                <a:hlinkClick r:id="rId6"/>
              </a:rPr>
              <a:t> Português</a:t>
            </a:r>
            <a:r>
              <a:rPr lang="en-US" sz="1125" dirty="0" smtClean="0"/>
              <a:t> |</a:t>
            </a:r>
            <a:r>
              <a:rPr lang="en-US" sz="1125" u="sng" dirty="0" smtClean="0">
                <a:hlinkClick r:id="rId7"/>
              </a:rPr>
              <a:t> 繁體中文</a:t>
            </a:r>
            <a:r>
              <a:rPr lang="en-US" sz="1125" dirty="0" smtClean="0"/>
              <a:t> </a:t>
            </a:r>
            <a:br>
              <a:rPr lang="en-US" sz="1125" dirty="0" smtClean="0"/>
            </a:br>
            <a:r>
              <a:rPr lang="en-US" sz="1125" dirty="0" smtClean="0"/>
              <a:t/>
            </a:r>
            <a:br>
              <a:rPr lang="en-US" sz="1125" dirty="0" smtClean="0"/>
            </a:br>
            <a:r>
              <a:rPr lang="en-US" sz="1125" dirty="0" smtClean="0"/>
              <a:t>Dear Patrick, </a:t>
            </a:r>
            <a:br>
              <a:rPr lang="en-US" sz="1125" dirty="0" smtClean="0"/>
            </a:br>
            <a:r>
              <a:rPr lang="en-US" sz="1125" dirty="0" smtClean="0"/>
              <a:t/>
            </a:r>
            <a:br>
              <a:rPr lang="en-US" sz="1125" dirty="0" smtClean="0"/>
            </a:br>
            <a:r>
              <a:rPr lang="en-US" sz="1125" dirty="0" smtClean="0"/>
              <a:t>Thank you for your continued interest in the </a:t>
            </a:r>
            <a:r>
              <a:rPr lang="en-US" sz="1125" b="1" dirty="0" smtClean="0"/>
              <a:t>Bank Teller </a:t>
            </a:r>
            <a:r>
              <a:rPr lang="en-US" sz="1125" dirty="0" smtClean="0"/>
              <a:t>position with Org name. As already explained to you, a critical step in the selection process is reference checking. Org name uses web-based reference checking for this purpose.</a:t>
            </a:r>
            <a:br>
              <a:rPr lang="en-US" sz="1125" dirty="0" smtClean="0"/>
            </a:br>
            <a:r>
              <a:rPr lang="en-US" sz="1125" dirty="0" smtClean="0"/>
              <a:t/>
            </a:r>
            <a:br>
              <a:rPr lang="en-US" sz="1125" dirty="0" smtClean="0"/>
            </a:br>
            <a:r>
              <a:rPr lang="en-US" sz="1125" dirty="0" smtClean="0"/>
              <a:t>Please click on the link below. It will open a web page where you will input your references. You will also be able to review a sample of the questions being asked and the email that will be sent to your references. Your references will be emailed a reference survey and their responses will be submitted directly back to SkillSurvey, Inc.. No one will see your references' individual responses because all responses are electronically aggregated together to produce one summary report.</a:t>
            </a:r>
            <a:br>
              <a:rPr lang="en-US" sz="1125" dirty="0" smtClean="0"/>
            </a:br>
            <a:r>
              <a:rPr lang="en-US" sz="1125" dirty="0" smtClean="0"/>
              <a:t/>
            </a:r>
            <a:br>
              <a:rPr lang="en-US" sz="1125" dirty="0" smtClean="0"/>
            </a:br>
            <a:r>
              <a:rPr lang="en-US" sz="1125" dirty="0" smtClean="0"/>
              <a:t>Note that all references will be responding as individuals, not as representatives of any company or organization.</a:t>
            </a:r>
            <a:br>
              <a:rPr lang="en-US" sz="1125" dirty="0" smtClean="0"/>
            </a:br>
            <a:r>
              <a:rPr lang="en-US" sz="1125" dirty="0" smtClean="0"/>
              <a:t/>
            </a:r>
            <a:br>
              <a:rPr lang="en-US" sz="1125" dirty="0" smtClean="0"/>
            </a:br>
            <a:r>
              <a:rPr lang="en-US" sz="1125" dirty="0" smtClean="0"/>
              <a:t>Please click or paste this link into your browser: </a:t>
            </a:r>
            <a:br>
              <a:rPr lang="en-US" sz="1125" dirty="0" smtClean="0"/>
            </a:br>
            <a:r>
              <a:rPr lang="en-US" sz="1125" dirty="0" smtClean="0"/>
              <a:t/>
            </a:r>
            <a:br>
              <a:rPr lang="en-US" sz="1125" dirty="0" smtClean="0"/>
            </a:br>
            <a:r>
              <a:rPr lang="en-US" sz="1125" u="sng" dirty="0" smtClean="0">
                <a:hlinkClick r:id="rId8"/>
              </a:rPr>
              <a:t>http://uat-eref.skillsurvey.com/?k=i7323118</a:t>
            </a:r>
            <a:r>
              <a:rPr lang="en-US" sz="1125" dirty="0" smtClean="0"/>
              <a:t> </a:t>
            </a:r>
            <a:br>
              <a:rPr lang="en-US" sz="1125" dirty="0" smtClean="0"/>
            </a:br>
            <a:r>
              <a:rPr lang="en-US" sz="1125" dirty="0" smtClean="0"/>
              <a:t/>
            </a:r>
            <a:br>
              <a:rPr lang="en-US" sz="1125" dirty="0" smtClean="0"/>
            </a:br>
            <a:r>
              <a:rPr lang="en-US" sz="1125" dirty="0" smtClean="0"/>
              <a:t>Need help? </a:t>
            </a:r>
          </a:p>
          <a:p>
            <a:r>
              <a:rPr lang="en-US" sz="1125" dirty="0" smtClean="0"/>
              <a:t/>
            </a:r>
            <a:br>
              <a:rPr lang="en-US" sz="1125" dirty="0" smtClean="0"/>
            </a:br>
            <a:r>
              <a:rPr lang="en-US" sz="1125" dirty="0" smtClean="0"/>
              <a:t>Frequently Asked Questions: </a:t>
            </a:r>
            <a:r>
              <a:rPr lang="en-US" sz="1125" u="sng" dirty="0" smtClean="0">
                <a:hlinkClick r:id="rId9"/>
              </a:rPr>
              <a:t>http://uat-eref.skillsurvey.com//SS.WebUI.FAQ/Candidate_FAQ.aspx?PrtID=1</a:t>
            </a:r>
            <a:r>
              <a:rPr lang="en-US" sz="1125" dirty="0" smtClean="0"/>
              <a:t> </a:t>
            </a:r>
            <a:br>
              <a:rPr lang="en-US" sz="1125" dirty="0" smtClean="0"/>
            </a:br>
            <a:r>
              <a:rPr lang="en-US" sz="1125" dirty="0" smtClean="0"/>
              <a:t>Technical support: </a:t>
            </a:r>
            <a:r>
              <a:rPr lang="en-US" sz="1125" u="sng" dirty="0" smtClean="0">
                <a:hlinkClick r:id="rId10"/>
              </a:rPr>
              <a:t>customerservice@skillsurvey.com </a:t>
            </a:r>
            <a:r>
              <a:rPr lang="en-US" sz="1125" dirty="0" smtClean="0"/>
              <a:t/>
            </a:r>
            <a:br>
              <a:rPr lang="en-US" sz="1125" dirty="0" smtClean="0"/>
            </a:br>
            <a:r>
              <a:rPr lang="en-US" sz="1125" dirty="0" smtClean="0"/>
              <a:t/>
            </a:r>
            <a:br>
              <a:rPr lang="en-US" sz="1125" dirty="0" smtClean="0"/>
            </a:br>
            <a:endParaRPr lang="en-US" sz="1125" dirty="0"/>
          </a:p>
        </p:txBody>
      </p:sp>
      <p:sp>
        <p:nvSpPr>
          <p:cNvPr id="6" name="Скругленный прямоугольник 14"/>
          <p:cNvSpPr/>
          <p:nvPr/>
        </p:nvSpPr>
        <p:spPr>
          <a:xfrm>
            <a:off x="131314" y="2641017"/>
            <a:ext cx="8839199" cy="559383"/>
          </a:xfrm>
          <a:prstGeom prst="roundRect">
            <a:avLst/>
          </a:prstGeom>
          <a:solidFill>
            <a:srgbClr val="FFC000">
              <a:alpha val="44000"/>
            </a:srgbClr>
          </a:solidFill>
          <a:effectLst/>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endParaRPr lang="ru-RU"/>
          </a:p>
        </p:txBody>
      </p:sp>
      <p:grpSp>
        <p:nvGrpSpPr>
          <p:cNvPr id="11" name="Group 10"/>
          <p:cNvGrpSpPr/>
          <p:nvPr/>
        </p:nvGrpSpPr>
        <p:grpSpPr>
          <a:xfrm>
            <a:off x="4370805" y="1199407"/>
            <a:ext cx="4369459" cy="1086593"/>
            <a:chOff x="4267200" y="1656607"/>
            <a:chExt cx="4369459" cy="1086593"/>
          </a:xfrm>
        </p:grpSpPr>
        <p:sp>
          <p:nvSpPr>
            <p:cNvPr id="10" name="Oval Callout 9"/>
            <p:cNvSpPr/>
            <p:nvPr/>
          </p:nvSpPr>
          <p:spPr>
            <a:xfrm>
              <a:off x="4572000" y="1656607"/>
              <a:ext cx="3733800" cy="1010393"/>
            </a:xfrm>
            <a:prstGeom prst="wedgeEllipseCallout">
              <a:avLst>
                <a:gd name="adj1" fmla="val -76473"/>
                <a:gd name="adj2" fmla="val 3320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67200" y="1912203"/>
              <a:ext cx="4369459" cy="830997"/>
            </a:xfrm>
            <a:prstGeom prst="rect">
              <a:avLst/>
            </a:prstGeom>
            <a:noFill/>
          </p:spPr>
          <p:txBody>
            <a:bodyPr wrap="square" rtlCol="0">
              <a:spAutoFit/>
            </a:bodyPr>
            <a:lstStyle/>
            <a:p>
              <a:pPr algn="ctr"/>
              <a:r>
                <a:rPr lang="en-US" sz="1600" dirty="0"/>
                <a:t>Candidate is offered option to continue in preferred language</a:t>
              </a:r>
            </a:p>
            <a:p>
              <a:pPr algn="ctr"/>
              <a:endParaRPr lang="en-US" sz="1600" dirty="0"/>
            </a:p>
          </p:txBody>
        </p:sp>
      </p:grpSp>
      <p:sp>
        <p:nvSpPr>
          <p:cNvPr id="9" name="Text Box 2"/>
          <p:cNvSpPr txBox="1">
            <a:spLocks noChangeArrowheads="1"/>
          </p:cNvSpPr>
          <p:nvPr/>
        </p:nvSpPr>
        <p:spPr bwMode="auto">
          <a:xfrm>
            <a:off x="0" y="24456"/>
            <a:ext cx="9144000" cy="523220"/>
          </a:xfrm>
          <a:prstGeom prst="rect">
            <a:avLst/>
          </a:prstGeom>
          <a:noFill/>
          <a:ln w="9525" algn="ctr">
            <a:noFill/>
            <a:miter lim="800000"/>
            <a:headEnd/>
            <a:tailEnd/>
          </a:ln>
          <a:effectLst/>
        </p:spPr>
        <p:txBody>
          <a:bodyPr wrap="square">
            <a:spAutoFit/>
          </a:bodyPr>
          <a:lstStyle/>
          <a:p>
            <a:pPr algn="ctr">
              <a:spcBef>
                <a:spcPct val="50000"/>
              </a:spcBef>
              <a:defRPr/>
            </a:pPr>
            <a:r>
              <a:rPr lang="en-US" sz="2800" dirty="0">
                <a:solidFill>
                  <a:schemeClr val="bg1"/>
                </a:solidFill>
                <a:latin typeface="+mj-lt"/>
              </a:rPr>
              <a:t>Step 2: </a:t>
            </a:r>
            <a:r>
              <a:rPr lang="en-US" sz="2800" dirty="0" smtClean="0">
                <a:solidFill>
                  <a:schemeClr val="bg1"/>
                </a:solidFill>
                <a:latin typeface="+mj-lt"/>
              </a:rPr>
              <a:t>Candidate Enters References</a:t>
            </a:r>
            <a:endParaRPr lang="en-US" sz="2800" dirty="0">
              <a:solidFill>
                <a:schemeClr val="bg1"/>
              </a:solidFill>
              <a:latin typeface="+mj-lt"/>
            </a:endParaRPr>
          </a:p>
        </p:txBody>
      </p:sp>
    </p:spTree>
    <p:extLst>
      <p:ext uri="{BB962C8B-B14F-4D97-AF65-F5344CB8AC3E}">
        <p14:creationId xmlns:p14="http://schemas.microsoft.com/office/powerpoint/2010/main" val="100083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28600" y="48491"/>
            <a:ext cx="9144000" cy="523220"/>
          </a:xfrm>
          <a:prstGeom prst="rect">
            <a:avLst/>
          </a:prstGeom>
          <a:noFill/>
          <a:ln w="9525" algn="ctr">
            <a:noFill/>
            <a:miter lim="800000"/>
            <a:headEnd/>
            <a:tailEnd/>
          </a:ln>
          <a:effectLst/>
        </p:spPr>
        <p:txBody>
          <a:bodyPr wrap="square">
            <a:spAutoFit/>
          </a:bodyPr>
          <a:lstStyle/>
          <a:p>
            <a:pPr algn="ctr">
              <a:spcBef>
                <a:spcPct val="50000"/>
              </a:spcBef>
              <a:defRPr/>
            </a:pPr>
            <a:r>
              <a:rPr lang="en-US" sz="2800" dirty="0" smtClean="0">
                <a:solidFill>
                  <a:schemeClr val="bg1"/>
                </a:solidFill>
                <a:latin typeface="+mj-lt"/>
              </a:rPr>
              <a:t>Sample of Candidate Email in Spanish</a:t>
            </a:r>
            <a:endParaRPr lang="en-US" sz="2800" dirty="0">
              <a:solidFill>
                <a:schemeClr val="bg1"/>
              </a:solidFill>
              <a:latin typeface="+mj-lt"/>
            </a:endParaRPr>
          </a:p>
        </p:txBody>
      </p:sp>
      <p:grpSp>
        <p:nvGrpSpPr>
          <p:cNvPr id="5" name="Group 4"/>
          <p:cNvGrpSpPr/>
          <p:nvPr/>
        </p:nvGrpSpPr>
        <p:grpSpPr>
          <a:xfrm>
            <a:off x="438664" y="1066800"/>
            <a:ext cx="7562336" cy="5257800"/>
            <a:chOff x="438664" y="1066800"/>
            <a:chExt cx="7562336" cy="5257800"/>
          </a:xfrm>
        </p:grpSpPr>
        <p:grpSp>
          <p:nvGrpSpPr>
            <p:cNvPr id="2" name="Group 1"/>
            <p:cNvGrpSpPr/>
            <p:nvPr/>
          </p:nvGrpSpPr>
          <p:grpSpPr>
            <a:xfrm>
              <a:off x="438664" y="1524000"/>
              <a:ext cx="7496175" cy="4562475"/>
              <a:chOff x="438664" y="1757204"/>
              <a:chExt cx="7496175" cy="4562475"/>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757204"/>
                <a:ext cx="39528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664" y="1909604"/>
                <a:ext cx="7496175"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Rectangle 3"/>
            <p:cNvSpPr/>
            <p:nvPr/>
          </p:nvSpPr>
          <p:spPr>
            <a:xfrm>
              <a:off x="504825" y="1066800"/>
              <a:ext cx="7496175" cy="5257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7253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extBox 7"/>
          <p:cNvSpPr txBox="1"/>
          <p:nvPr/>
        </p:nvSpPr>
        <p:spPr>
          <a:xfrm>
            <a:off x="285750" y="2742"/>
            <a:ext cx="9144000" cy="522287"/>
          </a:xfrm>
          <a:prstGeom prst="rect">
            <a:avLst/>
          </a:prstGeom>
          <a:noFill/>
        </p:spPr>
        <p:txBody>
          <a:bodyPr wrap="square" anchor="ctr">
            <a:spAutoFit/>
          </a:bodyPr>
          <a:lstStyle/>
          <a:p>
            <a:pPr algn="ctr" fontAlgn="auto">
              <a:spcBef>
                <a:spcPct val="50000"/>
              </a:spcBef>
              <a:spcAft>
                <a:spcPts val="0"/>
              </a:spcAft>
              <a:defRPr/>
            </a:pPr>
            <a:r>
              <a:rPr lang="en-US" sz="2800" dirty="0">
                <a:solidFill>
                  <a:schemeClr val="bg1"/>
                </a:solidFill>
                <a:latin typeface="+mj-lt"/>
              </a:rPr>
              <a:t>Step 2b:  Candidate Inputs References</a:t>
            </a:r>
          </a:p>
        </p:txBody>
      </p:sp>
      <p:grpSp>
        <p:nvGrpSpPr>
          <p:cNvPr id="6" name="Group 5"/>
          <p:cNvGrpSpPr/>
          <p:nvPr/>
        </p:nvGrpSpPr>
        <p:grpSpPr>
          <a:xfrm>
            <a:off x="285750" y="914400"/>
            <a:ext cx="8782050" cy="5461000"/>
            <a:chOff x="285750" y="1244600"/>
            <a:chExt cx="8782050" cy="5461000"/>
          </a:xfrm>
        </p:grpSpPr>
        <p:grpSp>
          <p:nvGrpSpPr>
            <p:cNvPr id="4" name="Group 3"/>
            <p:cNvGrpSpPr/>
            <p:nvPr/>
          </p:nvGrpSpPr>
          <p:grpSpPr>
            <a:xfrm>
              <a:off x="362522" y="1524000"/>
              <a:ext cx="8705278" cy="4992129"/>
              <a:chOff x="362522" y="1713471"/>
              <a:chExt cx="8705278" cy="4992129"/>
            </a:xfrm>
          </p:grpSpPr>
          <p:sp>
            <p:nvSpPr>
              <p:cNvPr id="3" name="Rectangle 2"/>
              <p:cNvSpPr/>
              <p:nvPr/>
            </p:nvSpPr>
            <p:spPr>
              <a:xfrm>
                <a:off x="6096000" y="6096000"/>
                <a:ext cx="29718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22" y="1713471"/>
                <a:ext cx="8418955" cy="487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725828"/>
                <a:ext cx="39528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Rectangle 1"/>
            <p:cNvSpPr/>
            <p:nvPr/>
          </p:nvSpPr>
          <p:spPr>
            <a:xfrm>
              <a:off x="285750" y="1244600"/>
              <a:ext cx="8643938" cy="546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4942123"/>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p:nvPr/>
        </p:nvSpPr>
        <p:spPr>
          <a:xfrm>
            <a:off x="152400" y="19337"/>
            <a:ext cx="9135761" cy="522287"/>
          </a:xfrm>
          <a:prstGeom prst="rect">
            <a:avLst/>
          </a:prstGeom>
          <a:noFill/>
        </p:spPr>
        <p:txBody>
          <a:bodyPr wrap="square" anchor="ctr">
            <a:spAutoFit/>
          </a:bodyPr>
          <a:lstStyle/>
          <a:p>
            <a:pPr algn="ctr" fontAlgn="auto">
              <a:spcBef>
                <a:spcPct val="50000"/>
              </a:spcBef>
              <a:spcAft>
                <a:spcPts val="0"/>
              </a:spcAft>
              <a:defRPr/>
            </a:pPr>
            <a:r>
              <a:rPr lang="en-US" sz="2800" dirty="0">
                <a:solidFill>
                  <a:schemeClr val="bg1"/>
                </a:solidFill>
                <a:latin typeface="+mj-lt"/>
              </a:rPr>
              <a:t>Step 2b:  Candidate Inputs References</a:t>
            </a: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1826"/>
          <a:stretch/>
        </p:blipFill>
        <p:spPr bwMode="auto">
          <a:xfrm>
            <a:off x="1134124" y="2514600"/>
            <a:ext cx="6905625" cy="160715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14719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050"/>
          <a:stretch/>
        </p:blipFill>
        <p:spPr bwMode="auto">
          <a:xfrm>
            <a:off x="1750218" y="1042472"/>
            <a:ext cx="5715000" cy="50580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19337"/>
            <a:ext cx="9135761" cy="522287"/>
          </a:xfrm>
          <a:prstGeom prst="rect">
            <a:avLst/>
          </a:prstGeom>
          <a:noFill/>
        </p:spPr>
        <p:txBody>
          <a:bodyPr wrap="square" anchor="ctr">
            <a:spAutoFit/>
          </a:bodyPr>
          <a:lstStyle/>
          <a:p>
            <a:pPr algn="ctr" fontAlgn="auto">
              <a:spcBef>
                <a:spcPct val="50000"/>
              </a:spcBef>
              <a:spcAft>
                <a:spcPts val="0"/>
              </a:spcAft>
              <a:defRPr/>
            </a:pPr>
            <a:r>
              <a:rPr lang="en-US" sz="2800" dirty="0">
                <a:solidFill>
                  <a:schemeClr val="bg1"/>
                </a:solidFill>
                <a:latin typeface="+mj-lt"/>
              </a:rPr>
              <a:t>Step 2b:  Candidate Inputs References</a:t>
            </a:r>
          </a:p>
        </p:txBody>
      </p:sp>
    </p:spTree>
    <p:extLst>
      <p:ext uri="{BB962C8B-B14F-4D97-AF65-F5344CB8AC3E}">
        <p14:creationId xmlns:p14="http://schemas.microsoft.com/office/powerpoint/2010/main" val="12551765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p:nvPr/>
        </p:nvSpPr>
        <p:spPr>
          <a:xfrm>
            <a:off x="285750" y="722313"/>
            <a:ext cx="8643938" cy="522287"/>
          </a:xfrm>
          <a:prstGeom prst="rect">
            <a:avLst/>
          </a:prstGeom>
          <a:noFill/>
        </p:spPr>
        <p:txBody>
          <a:bodyPr anchor="ctr">
            <a:spAutoFit/>
          </a:bodyPr>
          <a:lstStyle/>
          <a:p>
            <a:pPr algn="ctr" fontAlgn="auto">
              <a:spcBef>
                <a:spcPct val="50000"/>
              </a:spcBef>
              <a:spcAft>
                <a:spcPts val="0"/>
              </a:spcAft>
              <a:defRPr/>
            </a:pPr>
            <a:r>
              <a:rPr lang="en-US" sz="2800" dirty="0">
                <a:solidFill>
                  <a:schemeClr val="bg1"/>
                </a:solidFill>
                <a:latin typeface="+mj-lt"/>
              </a:rPr>
              <a:t>Step 2b:  Candidate Inputs References</a:t>
            </a:r>
          </a:p>
        </p:txBody>
      </p:sp>
      <p:grpSp>
        <p:nvGrpSpPr>
          <p:cNvPr id="2" name="Group 1"/>
          <p:cNvGrpSpPr/>
          <p:nvPr/>
        </p:nvGrpSpPr>
        <p:grpSpPr>
          <a:xfrm>
            <a:off x="1199518" y="1855190"/>
            <a:ext cx="6326916" cy="3521672"/>
            <a:chOff x="556055" y="1905000"/>
            <a:chExt cx="6825820" cy="3826472"/>
          </a:xfrm>
        </p:grpSpPr>
        <p:pic>
          <p:nvPicPr>
            <p:cNvPr id="8" name="Picture 2"/>
            <p:cNvPicPr>
              <a:picLocks noChangeAspect="1" noChangeArrowheads="1"/>
            </p:cNvPicPr>
            <p:nvPr/>
          </p:nvPicPr>
          <p:blipFill rotWithShape="1">
            <a:blip r:embed="rId3" cstate="print"/>
            <a:srcRect l="2648" r="4855"/>
            <a:stretch/>
          </p:blipFill>
          <p:spPr bwMode="auto">
            <a:xfrm>
              <a:off x="556055" y="3474347"/>
              <a:ext cx="6808573" cy="2257125"/>
            </a:xfrm>
            <a:prstGeom prst="rect">
              <a:avLst/>
            </a:prstGeom>
            <a:noFill/>
            <a:ln w="9525">
              <a:noFill/>
              <a:miter lim="800000"/>
              <a:headEnd/>
              <a:tailEnd/>
            </a:ln>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05000"/>
              <a:ext cx="6772275" cy="16192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TextBox 12"/>
          <p:cNvSpPr txBox="1"/>
          <p:nvPr/>
        </p:nvSpPr>
        <p:spPr>
          <a:xfrm>
            <a:off x="457200" y="76200"/>
            <a:ext cx="9144000" cy="461963"/>
          </a:xfrm>
          <a:prstGeom prst="rect">
            <a:avLst/>
          </a:prstGeom>
          <a:noFill/>
        </p:spPr>
        <p:txBody>
          <a:bodyPr wrap="square" anchor="ctr">
            <a:spAutoFit/>
          </a:bodyPr>
          <a:lstStyle/>
          <a:p>
            <a:pPr algn="ctr" fontAlgn="auto">
              <a:spcBef>
                <a:spcPts val="0"/>
              </a:spcBef>
              <a:spcAft>
                <a:spcPts val="0"/>
              </a:spcAft>
              <a:defRPr/>
            </a:pPr>
            <a:r>
              <a:rPr lang="en-US" sz="2400" dirty="0">
                <a:solidFill>
                  <a:schemeClr val="bg1"/>
                </a:solidFill>
                <a:latin typeface="+mj-lt"/>
              </a:rPr>
              <a:t>Step 2c: Candidate Confirms References and Signs Legal Waiver</a:t>
            </a:r>
          </a:p>
        </p:txBody>
      </p:sp>
      <p:sp>
        <p:nvSpPr>
          <p:cNvPr id="4" name="Rectangle 3"/>
          <p:cNvSpPr/>
          <p:nvPr/>
        </p:nvSpPr>
        <p:spPr>
          <a:xfrm>
            <a:off x="1199518" y="1711026"/>
            <a:ext cx="6420482" cy="3665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4"/>
          <p:cNvSpPr>
            <a:spLocks noChangeArrowheads="1"/>
          </p:cNvSpPr>
          <p:nvPr/>
        </p:nvSpPr>
        <p:spPr bwMode="auto">
          <a:xfrm>
            <a:off x="5857875" y="1447800"/>
            <a:ext cx="3286125" cy="2024062"/>
          </a:xfrm>
          <a:prstGeom prst="wedgeRoundRectCallout">
            <a:avLst/>
          </a:prstGeom>
          <a:solidFill>
            <a:schemeClr val="bg1"/>
          </a:solidFill>
          <a:ln w="9525">
            <a:solidFill>
              <a:srgbClr val="FF6600"/>
            </a:solidFill>
            <a:miter lim="800000"/>
            <a:headEnd/>
            <a:tailEnd/>
          </a:ln>
          <a:effectLst>
            <a:outerShdw blurRad="393700" dist="38100" dir="2700000" algn="tl" rotWithShape="0">
              <a:prstClr val="black">
                <a:alpha val="25000"/>
              </a:prstClr>
            </a:outerShdw>
          </a:effectLst>
        </p:spPr>
        <p:txBody>
          <a:bodyPr/>
          <a:lstStyle/>
          <a:p>
            <a:pPr marL="180975" fontAlgn="auto">
              <a:lnSpc>
                <a:spcPct val="80000"/>
              </a:lnSpc>
              <a:spcBef>
                <a:spcPct val="20000"/>
              </a:spcBef>
              <a:spcAft>
                <a:spcPts val="0"/>
              </a:spcAft>
              <a:buClr>
                <a:srgbClr val="000099"/>
              </a:buClr>
              <a:defRPr/>
            </a:pPr>
            <a:r>
              <a:rPr lang="en-US" b="1" dirty="0">
                <a:solidFill>
                  <a:schemeClr val="tx1">
                    <a:lumMod val="95000"/>
                    <a:lumOff val="5000"/>
                  </a:schemeClr>
                </a:solidFill>
                <a:latin typeface="Calibri" pitchFamily="34" charset="0"/>
              </a:rPr>
              <a:t>Proof of Consent</a:t>
            </a:r>
          </a:p>
          <a:p>
            <a:pPr marL="180975" indent="-180975" fontAlgn="auto">
              <a:lnSpc>
                <a:spcPct val="80000"/>
              </a:lnSpc>
              <a:spcBef>
                <a:spcPct val="20000"/>
              </a:spcBef>
              <a:spcAft>
                <a:spcPts val="0"/>
              </a:spcAft>
              <a:buClr>
                <a:srgbClr val="000099"/>
              </a:buClr>
              <a:defRPr/>
            </a:pPr>
            <a:r>
              <a:rPr lang="en-US" sz="1600" dirty="0">
                <a:solidFill>
                  <a:schemeClr val="tx1">
                    <a:lumMod val="95000"/>
                    <a:lumOff val="5000"/>
                  </a:schemeClr>
                </a:solidFill>
                <a:latin typeface="Calibri" pitchFamily="34" charset="0"/>
              </a:rPr>
              <a:t>“…I hereby release any such person, their company, and any affiliated officers, directors, agents, and employees from any and all claims I may have arising out of the disclosure of such information…”</a:t>
            </a:r>
          </a:p>
        </p:txBody>
      </p:sp>
    </p:spTree>
    <p:extLst>
      <p:ext uri="{BB962C8B-B14F-4D97-AF65-F5344CB8AC3E}">
        <p14:creationId xmlns:p14="http://schemas.microsoft.com/office/powerpoint/2010/main" val="36969590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28600" y="1791102"/>
            <a:ext cx="7877175" cy="4685898"/>
          </a:xfrm>
          <a:prstGeom prst="rect">
            <a:avLst/>
          </a:prstGeom>
          <a:noFill/>
        </p:spPr>
        <p:txBody>
          <a:bodyPr>
            <a:spAutoFit/>
          </a:bodyPr>
          <a:lstStyle/>
          <a:p>
            <a:pPr fontAlgn="auto">
              <a:spcBef>
                <a:spcPts val="0"/>
              </a:spcBef>
              <a:spcAft>
                <a:spcPts val="0"/>
              </a:spcAft>
              <a:defRPr/>
            </a:pPr>
            <a:r>
              <a:rPr lang="en-US" sz="1200" b="1" dirty="0">
                <a:latin typeface="+mn-lt"/>
              </a:rPr>
              <a:t>From: </a:t>
            </a:r>
            <a:r>
              <a:rPr lang="en-US" sz="1200" b="1" dirty="0" smtClean="0">
                <a:latin typeface="+mn-lt"/>
              </a:rPr>
              <a:t>Patrick T</a:t>
            </a:r>
            <a:r>
              <a:rPr lang="en-US" sz="1200" b="1" dirty="0">
                <a:latin typeface="+mn-lt"/>
              </a:rPr>
              <a:t/>
            </a:r>
            <a:br>
              <a:rPr lang="en-US" sz="1200" b="1" dirty="0">
                <a:latin typeface="+mn-lt"/>
              </a:rPr>
            </a:br>
            <a:r>
              <a:rPr lang="en-US" sz="1200" b="1" dirty="0">
                <a:latin typeface="+mn-lt"/>
              </a:rPr>
              <a:t>Sent: Thursday, </a:t>
            </a:r>
            <a:r>
              <a:rPr lang="en-US" sz="1200" b="1" dirty="0" smtClean="0">
                <a:latin typeface="+mn-lt"/>
              </a:rPr>
              <a:t>February 2, 2013</a:t>
            </a:r>
            <a:r>
              <a:rPr lang="en-US" sz="1200" b="1" dirty="0">
                <a:latin typeface="+mn-lt"/>
              </a:rPr>
              <a:t/>
            </a:r>
            <a:br>
              <a:rPr lang="en-US" sz="1200" b="1" dirty="0">
                <a:latin typeface="+mn-lt"/>
              </a:rPr>
            </a:br>
            <a:r>
              <a:rPr lang="en-US" sz="1200" b="1" dirty="0">
                <a:latin typeface="+mn-lt"/>
              </a:rPr>
              <a:t>To: Scott Davies</a:t>
            </a:r>
            <a:br>
              <a:rPr lang="en-US" sz="1200" b="1" dirty="0">
                <a:latin typeface="+mn-lt"/>
              </a:rPr>
            </a:br>
            <a:r>
              <a:rPr lang="en-US" sz="1200" b="1" dirty="0">
                <a:latin typeface="+mn-lt"/>
              </a:rPr>
              <a:t>Subject: </a:t>
            </a:r>
            <a:r>
              <a:rPr lang="en-US" sz="1200" b="1" dirty="0" smtClean="0">
                <a:latin typeface="+mn-lt"/>
              </a:rPr>
              <a:t>Patrick T Reference </a:t>
            </a:r>
            <a:r>
              <a:rPr lang="en-US" sz="1200" b="1" dirty="0">
                <a:latin typeface="+mn-lt"/>
              </a:rPr>
              <a:t>Request</a:t>
            </a:r>
          </a:p>
          <a:p>
            <a:pPr fontAlgn="auto">
              <a:spcBef>
                <a:spcPts val="0"/>
              </a:spcBef>
              <a:spcAft>
                <a:spcPts val="0"/>
              </a:spcAft>
              <a:defRPr/>
            </a:pPr>
            <a:r>
              <a:rPr lang="en-US" sz="1050" b="1" dirty="0">
                <a:latin typeface="+mn-lt"/>
              </a:rPr>
              <a:t> </a:t>
            </a:r>
          </a:p>
          <a:p>
            <a:pPr fontAlgn="auto">
              <a:spcBef>
                <a:spcPts val="0"/>
              </a:spcBef>
              <a:spcAft>
                <a:spcPts val="0"/>
              </a:spcAft>
              <a:defRPr/>
            </a:pPr>
            <a:r>
              <a:rPr lang="en-US" sz="1200" b="1" dirty="0">
                <a:latin typeface="+mn-lt"/>
              </a:rPr>
              <a:t>Dear Scott Davies,</a:t>
            </a:r>
          </a:p>
          <a:p>
            <a:pPr fontAlgn="auto">
              <a:spcBef>
                <a:spcPts val="0"/>
              </a:spcBef>
              <a:spcAft>
                <a:spcPts val="0"/>
              </a:spcAft>
              <a:defRPr/>
            </a:pPr>
            <a:r>
              <a:rPr lang="en-US" sz="1200" b="1" dirty="0">
                <a:latin typeface="+mn-lt"/>
              </a:rPr>
              <a:t/>
            </a:r>
            <a:br>
              <a:rPr lang="en-US" sz="1200" b="1" dirty="0">
                <a:latin typeface="+mn-lt"/>
              </a:rPr>
            </a:br>
            <a:r>
              <a:rPr lang="en-US" sz="1200" b="1" dirty="0">
                <a:latin typeface="+mn-lt"/>
              </a:rPr>
              <a:t>I am pursuing a professional development opportunity and I'd like to use you, as well as several other individuals, as a professional reference. All you need to do is complete a short (less than 30 questions), confidential, web-based survey regarding my skills. </a:t>
            </a:r>
          </a:p>
          <a:p>
            <a:pPr fontAlgn="auto">
              <a:spcBef>
                <a:spcPts val="0"/>
              </a:spcBef>
              <a:spcAft>
                <a:spcPts val="0"/>
              </a:spcAft>
              <a:defRPr/>
            </a:pPr>
            <a:r>
              <a:rPr lang="en-US" sz="1200" b="1" dirty="0">
                <a:latin typeface="+mn-lt"/>
              </a:rPr>
              <a:t/>
            </a:r>
            <a:br>
              <a:rPr lang="en-US" sz="1200" b="1" dirty="0">
                <a:latin typeface="+mn-lt"/>
              </a:rPr>
            </a:br>
            <a:r>
              <a:rPr lang="en-US" sz="1200" b="1" dirty="0">
                <a:latin typeface="+mn-lt"/>
              </a:rPr>
              <a:t>No one will see your individual responses because the system averages the responses from all of my references together to produce one summary report. To further ensure confidentiality, no report will be produced unless at least 3 people respond.</a:t>
            </a:r>
            <a:br>
              <a:rPr lang="en-US" sz="1200" b="1" dirty="0">
                <a:latin typeface="+mn-lt"/>
              </a:rPr>
            </a:br>
            <a:endParaRPr lang="en-US" sz="1200" b="1" dirty="0">
              <a:latin typeface="+mn-lt"/>
            </a:endParaRPr>
          </a:p>
          <a:p>
            <a:pPr fontAlgn="auto">
              <a:spcBef>
                <a:spcPts val="0"/>
              </a:spcBef>
              <a:spcAft>
                <a:spcPts val="0"/>
              </a:spcAft>
              <a:defRPr/>
            </a:pPr>
            <a:r>
              <a:rPr lang="en-US" sz="1200" b="1" dirty="0">
                <a:latin typeface="+mn-lt"/>
              </a:rPr>
              <a:t>Please note that you will be responding as an individual, not as a representative of any company or organization. Also, I have executed a legally binding agreement that releases you as well as any organization with which you are now affiliated or have been affiliated in the past, from any potential liability for providing this information.</a:t>
            </a:r>
            <a:br>
              <a:rPr lang="en-US" sz="1200" b="1" dirty="0">
                <a:latin typeface="+mn-lt"/>
              </a:rPr>
            </a:br>
            <a:r>
              <a:rPr lang="en-US" sz="1200" b="1" dirty="0">
                <a:latin typeface="+mn-lt"/>
              </a:rPr>
              <a:t/>
            </a:r>
            <a:br>
              <a:rPr lang="en-US" sz="1200" b="1" dirty="0">
                <a:latin typeface="+mn-lt"/>
              </a:rPr>
            </a:br>
            <a:r>
              <a:rPr lang="en-US" sz="1200" b="1" dirty="0">
                <a:latin typeface="+mn-lt"/>
              </a:rPr>
              <a:t>The process is quick and easy. Please click on the following link to begin: </a:t>
            </a:r>
            <a:r>
              <a:rPr lang="en-US" sz="1200" b="1" u="sng" dirty="0">
                <a:latin typeface="+mn-lt"/>
                <a:hlinkClick r:id="rId3"/>
              </a:rPr>
              <a:t>http://eref.skillsurvey.com/SS.WebUI/RefSurveyDetails.aspx?</a:t>
            </a:r>
            <a:r>
              <a:rPr lang="en-US" sz="1200" b="1" u="sng" dirty="0">
                <a:latin typeface="+mn-lt"/>
              </a:rPr>
              <a:t> </a:t>
            </a:r>
            <a:r>
              <a:rPr lang="en-US" sz="1200" b="1" dirty="0">
                <a:latin typeface="+mn-lt"/>
              </a:rPr>
              <a:t/>
            </a:r>
            <a:br>
              <a:rPr lang="en-US" sz="1200" b="1" dirty="0">
                <a:latin typeface="+mn-lt"/>
              </a:rPr>
            </a:br>
            <a:r>
              <a:rPr lang="en-US" sz="1200" b="1" dirty="0">
                <a:latin typeface="+mn-lt"/>
              </a:rPr>
              <a:t/>
            </a:r>
            <a:br>
              <a:rPr lang="en-US" sz="1200" b="1" dirty="0">
                <a:latin typeface="+mn-lt"/>
              </a:rPr>
            </a:br>
            <a:r>
              <a:rPr lang="en-US" sz="1200" b="1" dirty="0">
                <a:latin typeface="+mn-lt"/>
              </a:rPr>
              <a:t/>
            </a:r>
            <a:br>
              <a:rPr lang="en-US" sz="1200" b="1" dirty="0">
                <a:latin typeface="+mn-lt"/>
              </a:rPr>
            </a:br>
            <a:r>
              <a:rPr lang="en-US" sz="1200" b="1" dirty="0">
                <a:latin typeface="+mn-lt"/>
              </a:rPr>
              <a:t>Thank you for your time,</a:t>
            </a:r>
            <a:br>
              <a:rPr lang="en-US" sz="1200" b="1" dirty="0">
                <a:latin typeface="+mn-lt"/>
              </a:rPr>
            </a:br>
            <a:r>
              <a:rPr lang="en-US" sz="1200" b="1" dirty="0" smtClean="0">
                <a:latin typeface="+mn-lt"/>
              </a:rPr>
              <a:t>Patrick T</a:t>
            </a:r>
            <a:endParaRPr lang="en-US" sz="1200" b="1" dirty="0">
              <a:latin typeface="+mn-lt"/>
            </a:endParaRPr>
          </a:p>
        </p:txBody>
      </p:sp>
      <p:sp>
        <p:nvSpPr>
          <p:cNvPr id="9" name="TextBox 8"/>
          <p:cNvSpPr txBox="1"/>
          <p:nvPr/>
        </p:nvSpPr>
        <p:spPr>
          <a:xfrm>
            <a:off x="576262" y="0"/>
            <a:ext cx="8643938" cy="522287"/>
          </a:xfrm>
          <a:prstGeom prst="rect">
            <a:avLst/>
          </a:prstGeom>
          <a:noFill/>
        </p:spPr>
        <p:txBody>
          <a:bodyPr anchor="ctr">
            <a:spAutoFit/>
          </a:bodyPr>
          <a:lstStyle/>
          <a:p>
            <a:pPr algn="ctr" fontAlgn="auto">
              <a:spcBef>
                <a:spcPts val="0"/>
              </a:spcBef>
              <a:spcAft>
                <a:spcPts val="0"/>
              </a:spcAft>
              <a:defRPr/>
            </a:pPr>
            <a:r>
              <a:rPr lang="en-US" sz="2800" dirty="0">
                <a:solidFill>
                  <a:schemeClr val="bg1"/>
                </a:solidFill>
                <a:latin typeface="+mj-lt"/>
              </a:rPr>
              <a:t>Step3a:  Automated Email Sent to All References</a:t>
            </a:r>
          </a:p>
        </p:txBody>
      </p:sp>
      <p:sp>
        <p:nvSpPr>
          <p:cNvPr id="10" name="Скругленный прямоугольник 14"/>
          <p:cNvSpPr/>
          <p:nvPr/>
        </p:nvSpPr>
        <p:spPr>
          <a:xfrm>
            <a:off x="123825" y="3733801"/>
            <a:ext cx="8105775" cy="679942"/>
          </a:xfrm>
          <a:prstGeom prst="roundRect">
            <a:avLst/>
          </a:prstGeom>
          <a:solidFill>
            <a:srgbClr val="FFC000">
              <a:alpha val="44000"/>
            </a:srgbClr>
          </a:solidFill>
          <a:effectLst/>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endParaRPr lang="ru-RU"/>
          </a:p>
        </p:txBody>
      </p:sp>
      <p:sp>
        <p:nvSpPr>
          <p:cNvPr id="11" name="Скругленный прямоугольник 14"/>
          <p:cNvSpPr/>
          <p:nvPr/>
        </p:nvSpPr>
        <p:spPr>
          <a:xfrm>
            <a:off x="160896" y="4495800"/>
            <a:ext cx="8105775" cy="685800"/>
          </a:xfrm>
          <a:prstGeom prst="roundRect">
            <a:avLst/>
          </a:prstGeom>
          <a:solidFill>
            <a:srgbClr val="FFC000">
              <a:alpha val="44000"/>
            </a:srgbClr>
          </a:solidFill>
          <a:effectLst/>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endParaRPr lang="ru-RU"/>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752600"/>
            <a:ext cx="39528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23825" y="1295400"/>
            <a:ext cx="8410575" cy="518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22546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3583" y="1053870"/>
            <a:ext cx="2362200" cy="501675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600" dirty="0">
                <a:latin typeface="Calibri" pitchFamily="34" charset="0"/>
              </a:rPr>
              <a:t>Dear Scott Davies,</a:t>
            </a:r>
          </a:p>
          <a:p>
            <a:pPr eaLnBrk="1" hangingPunct="1"/>
            <a:r>
              <a:rPr lang="en-US" sz="1600" dirty="0">
                <a:latin typeface="Calibri" pitchFamily="34" charset="0"/>
              </a:rPr>
              <a:t/>
            </a:r>
            <a:br>
              <a:rPr lang="en-US" sz="1600" dirty="0">
                <a:latin typeface="Calibri" pitchFamily="34" charset="0"/>
              </a:rPr>
            </a:br>
            <a:r>
              <a:rPr lang="en-US" sz="1600" dirty="0">
                <a:latin typeface="Calibri" pitchFamily="34" charset="0"/>
              </a:rPr>
              <a:t>Thank you for taking the time to respond to </a:t>
            </a:r>
            <a:r>
              <a:rPr lang="en-US" sz="1600" dirty="0" smtClean="0">
                <a:latin typeface="Calibri" pitchFamily="34" charset="0"/>
              </a:rPr>
              <a:t>Patrick T’s </a:t>
            </a:r>
            <a:r>
              <a:rPr lang="en-US" sz="1600" dirty="0">
                <a:latin typeface="Calibri" pitchFamily="34" charset="0"/>
              </a:rPr>
              <a:t>reference request. Before you take the survey, please take a moment to review the information in the form below. If any information is incorrect, please select the appropriate field and make the desired changes. When you are finished, click the continue button at the bottom of the page to save your changes and access the reference survey.</a:t>
            </a:r>
          </a:p>
        </p:txBody>
      </p:sp>
      <p:sp>
        <p:nvSpPr>
          <p:cNvPr id="9" name="TextBox 8"/>
          <p:cNvSpPr txBox="1"/>
          <p:nvPr/>
        </p:nvSpPr>
        <p:spPr>
          <a:xfrm>
            <a:off x="520599" y="0"/>
            <a:ext cx="8643938" cy="522287"/>
          </a:xfrm>
          <a:prstGeom prst="rect">
            <a:avLst/>
          </a:prstGeom>
          <a:noFill/>
        </p:spPr>
        <p:txBody>
          <a:bodyPr anchor="ctr">
            <a:spAutoFit/>
          </a:bodyPr>
          <a:lstStyle/>
          <a:p>
            <a:pPr algn="ctr" fontAlgn="auto">
              <a:spcBef>
                <a:spcPts val="0"/>
              </a:spcBef>
              <a:spcAft>
                <a:spcPts val="0"/>
              </a:spcAft>
              <a:defRPr/>
            </a:pPr>
            <a:r>
              <a:rPr lang="en-US" sz="2800" dirty="0">
                <a:solidFill>
                  <a:schemeClr val="bg1"/>
                </a:solidFill>
                <a:latin typeface="+mj-lt"/>
              </a:rPr>
              <a:t>Step3a:  Automated Email Sent to All References</a:t>
            </a:r>
          </a:p>
        </p:txBody>
      </p:sp>
      <p:sp>
        <p:nvSpPr>
          <p:cNvPr id="6" name="Oval 5"/>
          <p:cNvSpPr/>
          <p:nvPr/>
        </p:nvSpPr>
        <p:spPr>
          <a:xfrm>
            <a:off x="4419600" y="2713054"/>
            <a:ext cx="1828800" cy="304800"/>
          </a:xfrm>
          <a:prstGeom prst="ellipse">
            <a:avLst/>
          </a:prstGeom>
          <a:noFill/>
          <a:ln w="38100"/>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8" name="Picture 2"/>
          <p:cNvPicPr>
            <a:picLocks noChangeAspect="1" noChangeArrowheads="1"/>
          </p:cNvPicPr>
          <p:nvPr/>
        </p:nvPicPr>
        <p:blipFill>
          <a:blip r:embed="rId2" cstate="print"/>
          <a:srcRect/>
          <a:stretch>
            <a:fillRect/>
          </a:stretch>
        </p:blipFill>
        <p:spPr bwMode="auto">
          <a:xfrm>
            <a:off x="2328617" y="861362"/>
            <a:ext cx="6815383" cy="5401773"/>
          </a:xfrm>
          <a:prstGeom prst="rect">
            <a:avLst/>
          </a:prstGeom>
          <a:noFill/>
          <a:ln w="9525">
            <a:noFill/>
            <a:miter lim="800000"/>
            <a:headEnd/>
            <a:tailEnd/>
          </a:ln>
        </p:spPr>
      </p:pic>
    </p:spTree>
    <p:extLst>
      <p:ext uri="{BB962C8B-B14F-4D97-AF65-F5344CB8AC3E}">
        <p14:creationId xmlns:p14="http://schemas.microsoft.com/office/powerpoint/2010/main" val="425019974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ular Callout 10"/>
          <p:cNvSpPr/>
          <p:nvPr/>
        </p:nvSpPr>
        <p:spPr>
          <a:xfrm>
            <a:off x="1835696" y="2276872"/>
            <a:ext cx="1728192" cy="504056"/>
          </a:xfrm>
          <a:prstGeom prst="wedgeRoundRectCallout">
            <a:avLst>
              <a:gd name="adj1" fmla="val -62022"/>
              <a:gd name="adj2" fmla="val 457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533400" y="1600200"/>
            <a:ext cx="1872208" cy="504056"/>
          </a:xfrm>
          <a:prstGeom prst="wedgeRoundRectCallout">
            <a:avLst>
              <a:gd name="adj1" fmla="val -20081"/>
              <a:gd name="adj2" fmla="val 121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1560" y="1556792"/>
            <a:ext cx="1800200" cy="338554"/>
          </a:xfrm>
          <a:prstGeom prst="rect">
            <a:avLst/>
          </a:prstGeom>
          <a:noFill/>
        </p:spPr>
        <p:txBody>
          <a:bodyPr wrap="square" rtlCol="0">
            <a:spAutoFit/>
          </a:bodyPr>
          <a:lstStyle/>
          <a:p>
            <a:r>
              <a:rPr lang="en-US" sz="1600" b="1" dirty="0" smtClean="0">
                <a:solidFill>
                  <a:schemeClr val="bg1"/>
                </a:solidFill>
              </a:rPr>
              <a:t>Phone interview</a:t>
            </a:r>
          </a:p>
        </p:txBody>
      </p:sp>
      <p:sp>
        <p:nvSpPr>
          <p:cNvPr id="7" name="TextBox 6"/>
          <p:cNvSpPr txBox="1"/>
          <p:nvPr/>
        </p:nvSpPr>
        <p:spPr>
          <a:xfrm>
            <a:off x="1979712" y="2348880"/>
            <a:ext cx="1440160" cy="338554"/>
          </a:xfrm>
          <a:prstGeom prst="rect">
            <a:avLst/>
          </a:prstGeom>
          <a:noFill/>
        </p:spPr>
        <p:txBody>
          <a:bodyPr wrap="square" rtlCol="0">
            <a:spAutoFit/>
          </a:bodyPr>
          <a:lstStyle/>
          <a:p>
            <a:r>
              <a:rPr lang="en-US" sz="1600" b="1" dirty="0" smtClean="0">
                <a:solidFill>
                  <a:schemeClr val="bg1"/>
                </a:solidFill>
              </a:rPr>
              <a:t>Face to Face </a:t>
            </a:r>
          </a:p>
        </p:txBody>
      </p:sp>
      <p:sp>
        <p:nvSpPr>
          <p:cNvPr id="12" name="Rounded Rectangular Callout 11"/>
          <p:cNvSpPr/>
          <p:nvPr/>
        </p:nvSpPr>
        <p:spPr>
          <a:xfrm>
            <a:off x="611560" y="5013176"/>
            <a:ext cx="2448272" cy="648072"/>
          </a:xfrm>
          <a:prstGeom prst="wedgeRoundRectCallout">
            <a:avLst>
              <a:gd name="adj1" fmla="val -34062"/>
              <a:gd name="adj2" fmla="val -1021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3568" y="5013176"/>
            <a:ext cx="2376264" cy="584775"/>
          </a:xfrm>
          <a:prstGeom prst="rect">
            <a:avLst/>
          </a:prstGeom>
          <a:noFill/>
        </p:spPr>
        <p:txBody>
          <a:bodyPr wrap="square" rtlCol="0">
            <a:spAutoFit/>
          </a:bodyPr>
          <a:lstStyle/>
          <a:p>
            <a:r>
              <a:rPr lang="en-US" sz="1600" b="1" dirty="0" smtClean="0">
                <a:solidFill>
                  <a:schemeClr val="bg1"/>
                </a:solidFill>
              </a:rPr>
              <a:t>Personality / Behavior Assessments</a:t>
            </a:r>
            <a:endParaRPr lang="en-US" sz="1600" b="1" dirty="0">
              <a:solidFill>
                <a:schemeClr val="bg1"/>
              </a:solidFill>
            </a:endParaRPr>
          </a:p>
        </p:txBody>
      </p:sp>
      <p:grpSp>
        <p:nvGrpSpPr>
          <p:cNvPr id="2" name="Group 29"/>
          <p:cNvGrpSpPr/>
          <p:nvPr/>
        </p:nvGrpSpPr>
        <p:grpSpPr>
          <a:xfrm>
            <a:off x="1835696" y="3933056"/>
            <a:ext cx="1152129" cy="576064"/>
            <a:chOff x="2195736" y="3573016"/>
            <a:chExt cx="1347105" cy="504056"/>
          </a:xfrm>
        </p:grpSpPr>
        <p:sp>
          <p:nvSpPr>
            <p:cNvPr id="14" name="Rounded Rectangular Callout 13"/>
            <p:cNvSpPr/>
            <p:nvPr/>
          </p:nvSpPr>
          <p:spPr>
            <a:xfrm>
              <a:off x="2195736" y="3573016"/>
              <a:ext cx="1224136" cy="504056"/>
            </a:xfrm>
            <a:prstGeom prst="wedgeRoundRectCallout">
              <a:avLst>
                <a:gd name="adj1" fmla="val -75030"/>
                <a:gd name="adj2" fmla="val -463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67745" y="3645023"/>
              <a:ext cx="1275096" cy="296235"/>
            </a:xfrm>
            <a:prstGeom prst="rect">
              <a:avLst/>
            </a:prstGeom>
            <a:noFill/>
          </p:spPr>
          <p:txBody>
            <a:bodyPr wrap="square" rtlCol="0">
              <a:spAutoFit/>
            </a:bodyPr>
            <a:lstStyle/>
            <a:p>
              <a:r>
                <a:rPr lang="en-US" sz="1600" b="1" dirty="0" smtClean="0">
                  <a:solidFill>
                    <a:schemeClr val="bg1"/>
                  </a:solidFill>
                </a:rPr>
                <a:t>Resume </a:t>
              </a:r>
            </a:p>
          </p:txBody>
        </p:sp>
      </p:grpSp>
      <p:sp>
        <p:nvSpPr>
          <p:cNvPr id="13" name="Title 1"/>
          <p:cNvSpPr>
            <a:spLocks noGrp="1"/>
          </p:cNvSpPr>
          <p:nvPr>
            <p:ph type="title"/>
          </p:nvPr>
        </p:nvSpPr>
        <p:spPr>
          <a:xfrm>
            <a:off x="542381" y="0"/>
            <a:ext cx="8783961" cy="540327"/>
          </a:xfrm>
        </p:spPr>
        <p:txBody>
          <a:bodyPr>
            <a:normAutofit/>
          </a:bodyPr>
          <a:lstStyle/>
          <a:p>
            <a:pPr algn="ctr"/>
            <a:r>
              <a:rPr lang="en-US" sz="2800" dirty="0" smtClean="0"/>
              <a:t>From Candidate Perspective – Today’s Approach</a:t>
            </a:r>
          </a:p>
        </p:txBody>
      </p:sp>
      <p:grpSp>
        <p:nvGrpSpPr>
          <p:cNvPr id="3" name="Group 17"/>
          <p:cNvGrpSpPr/>
          <p:nvPr/>
        </p:nvGrpSpPr>
        <p:grpSpPr>
          <a:xfrm flipH="1">
            <a:off x="5436094" y="3645024"/>
            <a:ext cx="1584177" cy="792088"/>
            <a:chOff x="769392" y="3618839"/>
            <a:chExt cx="1426347" cy="504056"/>
          </a:xfrm>
        </p:grpSpPr>
        <p:sp>
          <p:nvSpPr>
            <p:cNvPr id="19" name="Rounded Rectangular Callout 18"/>
            <p:cNvSpPr/>
            <p:nvPr/>
          </p:nvSpPr>
          <p:spPr>
            <a:xfrm>
              <a:off x="971601" y="3618839"/>
              <a:ext cx="1224136" cy="504056"/>
            </a:xfrm>
            <a:prstGeom prst="wedgeRoundRectCallout">
              <a:avLst>
                <a:gd name="adj1" fmla="val -75030"/>
                <a:gd name="adj2" fmla="val -463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69392" y="3756309"/>
              <a:ext cx="1426347" cy="215443"/>
            </a:xfrm>
            <a:prstGeom prst="rect">
              <a:avLst/>
            </a:prstGeom>
            <a:noFill/>
          </p:spPr>
          <p:txBody>
            <a:bodyPr wrap="square" rtlCol="0">
              <a:spAutoFit/>
            </a:bodyPr>
            <a:lstStyle/>
            <a:p>
              <a:r>
                <a:rPr lang="en-US" sz="1600" b="1" dirty="0" smtClean="0">
                  <a:solidFill>
                    <a:schemeClr val="bg1"/>
                  </a:solidFill>
                </a:rPr>
                <a:t>I’m terrific</a:t>
              </a:r>
            </a:p>
          </p:txBody>
        </p:sp>
      </p:grpSp>
      <p:grpSp>
        <p:nvGrpSpPr>
          <p:cNvPr id="5" name="Group 27"/>
          <p:cNvGrpSpPr/>
          <p:nvPr/>
        </p:nvGrpSpPr>
        <p:grpSpPr>
          <a:xfrm>
            <a:off x="6120680" y="4869160"/>
            <a:ext cx="3131840" cy="728791"/>
            <a:chOff x="6120680" y="5085184"/>
            <a:chExt cx="3131840" cy="728791"/>
          </a:xfrm>
        </p:grpSpPr>
        <p:sp>
          <p:nvSpPr>
            <p:cNvPr id="22" name="Rounded Rectangular Callout 21"/>
            <p:cNvSpPr/>
            <p:nvPr/>
          </p:nvSpPr>
          <p:spPr>
            <a:xfrm>
              <a:off x="6156176" y="5085184"/>
              <a:ext cx="2987824" cy="720080"/>
            </a:xfrm>
            <a:prstGeom prst="wedgeRoundRectCallout">
              <a:avLst>
                <a:gd name="adj1" fmla="val 13630"/>
                <a:gd name="adj2" fmla="val -1195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120680" y="5229200"/>
              <a:ext cx="3131840" cy="584775"/>
            </a:xfrm>
            <a:prstGeom prst="rect">
              <a:avLst/>
            </a:prstGeom>
            <a:noFill/>
          </p:spPr>
          <p:txBody>
            <a:bodyPr wrap="square" rtlCol="0">
              <a:spAutoFit/>
            </a:bodyPr>
            <a:lstStyle/>
            <a:p>
              <a:r>
                <a:rPr lang="en-US" sz="1600" b="1" dirty="0" smtClean="0">
                  <a:solidFill>
                    <a:schemeClr val="bg1"/>
                  </a:solidFill>
                </a:rPr>
                <a:t>I work really hard, weekends too!</a:t>
              </a:r>
              <a:endParaRPr lang="en-US" sz="1600" b="1" dirty="0">
                <a:solidFill>
                  <a:schemeClr val="bg1"/>
                </a:solidFill>
              </a:endParaRPr>
            </a:p>
          </p:txBody>
        </p:sp>
      </p:grpSp>
      <p:grpSp>
        <p:nvGrpSpPr>
          <p:cNvPr id="15" name="Group 26"/>
          <p:cNvGrpSpPr/>
          <p:nvPr/>
        </p:nvGrpSpPr>
        <p:grpSpPr>
          <a:xfrm>
            <a:off x="5220072" y="2420888"/>
            <a:ext cx="1728192" cy="576064"/>
            <a:chOff x="5220072" y="2636912"/>
            <a:chExt cx="1728192" cy="576064"/>
          </a:xfrm>
        </p:grpSpPr>
        <p:sp>
          <p:nvSpPr>
            <p:cNvPr id="17" name="Rounded Rectangular Callout 16"/>
            <p:cNvSpPr/>
            <p:nvPr/>
          </p:nvSpPr>
          <p:spPr>
            <a:xfrm flipH="1">
              <a:off x="5292080" y="2636912"/>
              <a:ext cx="1656184" cy="576064"/>
            </a:xfrm>
            <a:prstGeom prst="wedgeRoundRectCallout">
              <a:avLst>
                <a:gd name="adj1" fmla="val -62022"/>
                <a:gd name="adj2" fmla="val 457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220072" y="2780928"/>
              <a:ext cx="1728192" cy="338554"/>
            </a:xfrm>
            <a:prstGeom prst="rect">
              <a:avLst/>
            </a:prstGeom>
            <a:noFill/>
          </p:spPr>
          <p:txBody>
            <a:bodyPr wrap="square" rtlCol="0">
              <a:spAutoFit/>
            </a:bodyPr>
            <a:lstStyle/>
            <a:p>
              <a:r>
                <a:rPr lang="en-US" sz="1600" b="1" dirty="0" smtClean="0">
                  <a:solidFill>
                    <a:schemeClr val="bg1"/>
                  </a:solidFill>
                </a:rPr>
                <a:t>I interview well</a:t>
              </a:r>
            </a:p>
          </p:txBody>
        </p:sp>
      </p:grpSp>
      <p:grpSp>
        <p:nvGrpSpPr>
          <p:cNvPr id="18" name="Group 25"/>
          <p:cNvGrpSpPr/>
          <p:nvPr/>
        </p:nvGrpSpPr>
        <p:grpSpPr>
          <a:xfrm>
            <a:off x="6948264" y="1556792"/>
            <a:ext cx="1907704" cy="432048"/>
            <a:chOff x="6840760" y="1916832"/>
            <a:chExt cx="1907704" cy="432048"/>
          </a:xfrm>
        </p:grpSpPr>
        <p:sp>
          <p:nvSpPr>
            <p:cNvPr id="16" name="Rounded Rectangular Callout 15"/>
            <p:cNvSpPr/>
            <p:nvPr/>
          </p:nvSpPr>
          <p:spPr>
            <a:xfrm flipH="1">
              <a:off x="6876256" y="1916832"/>
              <a:ext cx="1800200" cy="432048"/>
            </a:xfrm>
            <a:prstGeom prst="wedgeRoundRectCallout">
              <a:avLst>
                <a:gd name="adj1" fmla="val -20081"/>
                <a:gd name="adj2" fmla="val 121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40760" y="1916832"/>
              <a:ext cx="1907704" cy="338554"/>
            </a:xfrm>
            <a:prstGeom prst="rect">
              <a:avLst/>
            </a:prstGeom>
            <a:noFill/>
          </p:spPr>
          <p:txBody>
            <a:bodyPr wrap="square" rtlCol="0">
              <a:spAutoFit/>
            </a:bodyPr>
            <a:lstStyle/>
            <a:p>
              <a:r>
                <a:rPr lang="en-US" sz="1600" b="1" dirty="0" smtClean="0">
                  <a:solidFill>
                    <a:schemeClr val="bg1"/>
                  </a:solidFill>
                </a:rPr>
                <a:t>I’m a Team Player</a:t>
              </a:r>
            </a:p>
          </p:txBody>
        </p:sp>
      </p:grpSp>
      <p:sp>
        <p:nvSpPr>
          <p:cNvPr id="25" name="Right Arrow 24"/>
          <p:cNvSpPr/>
          <p:nvPr/>
        </p:nvSpPr>
        <p:spPr>
          <a:xfrm>
            <a:off x="3851920" y="2852936"/>
            <a:ext cx="1080120"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
          <p:cNvPicPr>
            <a:picLocks noChangeAspect="1" noChangeArrowheads="1"/>
          </p:cNvPicPr>
          <p:nvPr/>
        </p:nvPicPr>
        <p:blipFill>
          <a:blip r:embed="rId3" cstate="print"/>
          <a:srcRect l="58088"/>
          <a:stretch>
            <a:fillRect/>
          </a:stretch>
        </p:blipFill>
        <p:spPr bwMode="auto">
          <a:xfrm>
            <a:off x="323528" y="2780928"/>
            <a:ext cx="964905" cy="1438897"/>
          </a:xfrm>
          <a:prstGeom prst="rect">
            <a:avLst/>
          </a:prstGeom>
          <a:noFill/>
          <a:ln w="9525">
            <a:solidFill>
              <a:schemeClr val="tx1"/>
            </a:solidFill>
            <a:miter lim="800000"/>
            <a:headEnd/>
            <a:tailEnd/>
          </a:ln>
        </p:spPr>
      </p:pic>
      <p:sp>
        <p:nvSpPr>
          <p:cNvPr id="30" name="TextBox 29"/>
          <p:cNvSpPr txBox="1"/>
          <p:nvPr/>
        </p:nvSpPr>
        <p:spPr>
          <a:xfrm>
            <a:off x="0" y="2348880"/>
            <a:ext cx="1475656" cy="461665"/>
          </a:xfrm>
          <a:prstGeom prst="rect">
            <a:avLst/>
          </a:prstGeom>
          <a:noFill/>
        </p:spPr>
        <p:txBody>
          <a:bodyPr wrap="square" rtlCol="0">
            <a:spAutoFit/>
          </a:bodyPr>
          <a:lstStyle/>
          <a:p>
            <a:r>
              <a:rPr lang="en-US" dirty="0" smtClean="0"/>
              <a:t>Recruiter</a:t>
            </a:r>
            <a:endParaRPr lang="en-US" dirty="0"/>
          </a:p>
        </p:txBody>
      </p:sp>
      <p:sp>
        <p:nvSpPr>
          <p:cNvPr id="31" name="TextBox 30"/>
          <p:cNvSpPr txBox="1"/>
          <p:nvPr/>
        </p:nvSpPr>
        <p:spPr>
          <a:xfrm>
            <a:off x="7239000" y="2276872"/>
            <a:ext cx="1581472" cy="461665"/>
          </a:xfrm>
          <a:prstGeom prst="rect">
            <a:avLst/>
          </a:prstGeom>
          <a:noFill/>
        </p:spPr>
        <p:txBody>
          <a:bodyPr wrap="square" rtlCol="0">
            <a:spAutoFit/>
          </a:bodyPr>
          <a:lstStyle/>
          <a:p>
            <a:r>
              <a:rPr lang="en-US" dirty="0" smtClean="0"/>
              <a:t>Candidate</a:t>
            </a:r>
            <a:endParaRPr lang="en-US" dirty="0"/>
          </a:p>
        </p:txBody>
      </p:sp>
      <p:pic>
        <p:nvPicPr>
          <p:cNvPr id="33" name="Picture 32" descr="professional.jpg"/>
          <p:cNvPicPr>
            <a:picLocks noChangeAspect="1"/>
          </p:cNvPicPr>
          <p:nvPr/>
        </p:nvPicPr>
        <p:blipFill>
          <a:blip r:embed="rId4" cstate="print"/>
          <a:srcRect l="8578" b="50000"/>
          <a:stretch>
            <a:fillRect/>
          </a:stretch>
        </p:blipFill>
        <p:spPr>
          <a:xfrm>
            <a:off x="7239000" y="2799463"/>
            <a:ext cx="1720491" cy="1517685"/>
          </a:xfrm>
          <a:prstGeom prst="rect">
            <a:avLst/>
          </a:prstGeom>
          <a:ln>
            <a:solidFill>
              <a:schemeClr val="tx1"/>
            </a:solidFill>
          </a:ln>
        </p:spPr>
      </p:pic>
    </p:spTree>
    <p:extLst>
      <p:ext uri="{BB962C8B-B14F-4D97-AF65-F5344CB8AC3E}">
        <p14:creationId xmlns:p14="http://schemas.microsoft.com/office/powerpoint/2010/main" val="53707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5438" y="722313"/>
            <a:ext cx="8502650" cy="522287"/>
          </a:xfrm>
          <a:prstGeom prst="rect">
            <a:avLst/>
          </a:prstGeom>
          <a:noFill/>
        </p:spPr>
        <p:txBody>
          <a:bodyPr wrap="none" anchor="ctr">
            <a:spAutoFit/>
          </a:bodyPr>
          <a:lstStyle/>
          <a:p>
            <a:pPr algn="ctr" fontAlgn="auto">
              <a:spcBef>
                <a:spcPct val="50000"/>
              </a:spcBef>
              <a:spcAft>
                <a:spcPts val="0"/>
              </a:spcAft>
              <a:defRPr/>
            </a:pPr>
            <a:r>
              <a:rPr lang="en-US" sz="2800" dirty="0">
                <a:solidFill>
                  <a:schemeClr val="bg1"/>
                </a:solidFill>
                <a:latin typeface="+mj-lt"/>
              </a:rPr>
              <a:t>The Surveys: Job-Specific, Behaviorally-Based Questions</a:t>
            </a:r>
          </a:p>
        </p:txBody>
      </p:sp>
      <p:grpSp>
        <p:nvGrpSpPr>
          <p:cNvPr id="4" name="Group 3"/>
          <p:cNvGrpSpPr/>
          <p:nvPr/>
        </p:nvGrpSpPr>
        <p:grpSpPr>
          <a:xfrm>
            <a:off x="159870" y="1447800"/>
            <a:ext cx="8831730" cy="3913352"/>
            <a:chOff x="251520" y="1772816"/>
            <a:chExt cx="8676456" cy="3627512"/>
          </a:xfrm>
        </p:grpSpPr>
        <p:pic>
          <p:nvPicPr>
            <p:cNvPr id="5" name="Picture 2"/>
            <p:cNvPicPr>
              <a:picLocks noChangeAspect="1" noChangeArrowheads="1"/>
            </p:cNvPicPr>
            <p:nvPr/>
          </p:nvPicPr>
          <p:blipFill>
            <a:blip r:embed="rId3" cstate="print"/>
            <a:srcRect l="754" t="15094" r="4245"/>
            <a:stretch>
              <a:fillRect/>
            </a:stretch>
          </p:blipFill>
          <p:spPr bwMode="auto">
            <a:xfrm>
              <a:off x="251520" y="1772816"/>
              <a:ext cx="8676456" cy="3236456"/>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t="62329" b="27820"/>
            <a:stretch>
              <a:fillRect/>
            </a:stretch>
          </p:blipFill>
          <p:spPr bwMode="auto">
            <a:xfrm>
              <a:off x="251520" y="4797152"/>
              <a:ext cx="7391400" cy="603176"/>
            </a:xfrm>
            <a:prstGeom prst="rect">
              <a:avLst/>
            </a:prstGeom>
            <a:noFill/>
            <a:ln w="9525">
              <a:noFill/>
              <a:miter lim="800000"/>
              <a:headEnd/>
              <a:tailEnd/>
            </a:ln>
          </p:spPr>
        </p:pic>
      </p:grpSp>
      <p:sp>
        <p:nvSpPr>
          <p:cNvPr id="7" name="TextBox 6"/>
          <p:cNvSpPr txBox="1"/>
          <p:nvPr/>
        </p:nvSpPr>
        <p:spPr>
          <a:xfrm>
            <a:off x="491835" y="45748"/>
            <a:ext cx="9144000" cy="522287"/>
          </a:xfrm>
          <a:prstGeom prst="rect">
            <a:avLst/>
          </a:prstGeom>
          <a:noFill/>
        </p:spPr>
        <p:txBody>
          <a:bodyPr wrap="square" anchor="ctr">
            <a:spAutoFit/>
          </a:bodyPr>
          <a:lstStyle/>
          <a:p>
            <a:pPr algn="ctr" fontAlgn="auto">
              <a:spcBef>
                <a:spcPct val="50000"/>
              </a:spcBef>
              <a:spcAft>
                <a:spcPts val="0"/>
              </a:spcAft>
              <a:defRPr/>
            </a:pPr>
            <a:r>
              <a:rPr lang="en-US" sz="2800" dirty="0">
                <a:solidFill>
                  <a:schemeClr val="bg1"/>
                </a:solidFill>
                <a:latin typeface="+mj-lt"/>
              </a:rPr>
              <a:t>The Surveys: Job-Specific, Behaviorally-Based Questions</a:t>
            </a:r>
          </a:p>
        </p:txBody>
      </p:sp>
    </p:spTree>
    <p:extLst>
      <p:ext uri="{BB962C8B-B14F-4D97-AF65-F5344CB8AC3E}">
        <p14:creationId xmlns:p14="http://schemas.microsoft.com/office/powerpoint/2010/main" val="1984537973"/>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98765" y="10602"/>
            <a:ext cx="9144000" cy="523220"/>
          </a:xfrm>
          <a:prstGeom prst="rect">
            <a:avLst/>
          </a:prstGeom>
          <a:noFill/>
        </p:spPr>
        <p:txBody>
          <a:bodyPr wrap="square" anchor="ctr">
            <a:spAutoFit/>
          </a:bodyPr>
          <a:lstStyle/>
          <a:p>
            <a:pPr algn="ctr" fontAlgn="auto">
              <a:spcBef>
                <a:spcPct val="50000"/>
              </a:spcBef>
              <a:spcAft>
                <a:spcPts val="0"/>
              </a:spcAft>
              <a:defRPr/>
            </a:pPr>
            <a:r>
              <a:rPr lang="en-US" sz="2800" dirty="0" smtClean="0">
                <a:solidFill>
                  <a:schemeClr val="bg1"/>
                </a:solidFill>
                <a:latin typeface="+mj-lt"/>
              </a:rPr>
              <a:t>Complete Survey, Verbatim Comments, Passive Sourcing</a:t>
            </a:r>
            <a:endParaRPr lang="en-US" sz="2800" dirty="0">
              <a:solidFill>
                <a:schemeClr val="bg1"/>
              </a:solidFill>
              <a:latin typeface="+mj-lt"/>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881063"/>
            <a:ext cx="6457950" cy="5095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654151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98765" y="10602"/>
            <a:ext cx="9144000" cy="523220"/>
          </a:xfrm>
          <a:prstGeom prst="rect">
            <a:avLst/>
          </a:prstGeom>
          <a:noFill/>
        </p:spPr>
        <p:txBody>
          <a:bodyPr wrap="square" anchor="ctr">
            <a:spAutoFit/>
          </a:bodyPr>
          <a:lstStyle/>
          <a:p>
            <a:pPr algn="ctr" fontAlgn="auto">
              <a:spcBef>
                <a:spcPct val="50000"/>
              </a:spcBef>
              <a:spcAft>
                <a:spcPts val="0"/>
              </a:spcAft>
              <a:defRPr/>
            </a:pPr>
            <a:r>
              <a:rPr lang="en-US" sz="2800" dirty="0" smtClean="0">
                <a:solidFill>
                  <a:schemeClr val="bg1"/>
                </a:solidFill>
                <a:latin typeface="+mj-lt"/>
              </a:rPr>
              <a:t>Complete Survey, Verbatim Comments, Passive Sourcing</a:t>
            </a:r>
            <a:endParaRPr lang="en-US" sz="2800" dirty="0">
              <a:solidFill>
                <a:schemeClr val="bg1"/>
              </a:solidFill>
              <a:latin typeface="+mj-l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52537"/>
            <a:ext cx="6410325" cy="43529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602578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98765" y="10602"/>
            <a:ext cx="9144000" cy="523220"/>
          </a:xfrm>
          <a:prstGeom prst="rect">
            <a:avLst/>
          </a:prstGeom>
          <a:noFill/>
        </p:spPr>
        <p:txBody>
          <a:bodyPr wrap="square" anchor="ctr">
            <a:spAutoFit/>
          </a:bodyPr>
          <a:lstStyle/>
          <a:p>
            <a:pPr algn="ctr" fontAlgn="auto">
              <a:spcBef>
                <a:spcPct val="50000"/>
              </a:spcBef>
              <a:spcAft>
                <a:spcPts val="0"/>
              </a:spcAft>
              <a:defRPr/>
            </a:pPr>
            <a:r>
              <a:rPr lang="en-US" sz="2800" dirty="0" smtClean="0">
                <a:solidFill>
                  <a:schemeClr val="bg1"/>
                </a:solidFill>
                <a:latin typeface="+mj-lt"/>
              </a:rPr>
              <a:t>Complete Survey, Verbatim Comments, Passive Sourcing</a:t>
            </a:r>
            <a:endParaRPr lang="en-US" sz="2800" dirty="0">
              <a:solidFill>
                <a:schemeClr val="bg1"/>
              </a:solidFill>
              <a:latin typeface="+mj-lt"/>
            </a:endParaRPr>
          </a:p>
        </p:txBody>
      </p:sp>
      <p:grpSp>
        <p:nvGrpSpPr>
          <p:cNvPr id="17" name="Group 17"/>
          <p:cNvGrpSpPr/>
          <p:nvPr/>
        </p:nvGrpSpPr>
        <p:grpSpPr>
          <a:xfrm>
            <a:off x="408541" y="2619146"/>
            <a:ext cx="8474307" cy="2088232"/>
            <a:chOff x="297035" y="3501008"/>
            <a:chExt cx="9283798" cy="2520280"/>
          </a:xfrm>
        </p:grpSpPr>
        <p:grpSp>
          <p:nvGrpSpPr>
            <p:cNvPr id="26" name="Group 20"/>
            <p:cNvGrpSpPr/>
            <p:nvPr/>
          </p:nvGrpSpPr>
          <p:grpSpPr>
            <a:xfrm>
              <a:off x="297035" y="3501008"/>
              <a:ext cx="9122329" cy="2520280"/>
              <a:chOff x="297035" y="3717032"/>
              <a:chExt cx="9122329" cy="2304256"/>
            </a:xfrm>
          </p:grpSpPr>
          <p:grpSp>
            <p:nvGrpSpPr>
              <p:cNvPr id="29" name="Group 17"/>
              <p:cNvGrpSpPr/>
              <p:nvPr/>
            </p:nvGrpSpPr>
            <p:grpSpPr>
              <a:xfrm>
                <a:off x="297035" y="3717032"/>
                <a:ext cx="9122329" cy="2304256"/>
                <a:chOff x="297035" y="3717032"/>
                <a:chExt cx="9122329" cy="2304256"/>
              </a:xfrm>
            </p:grpSpPr>
            <p:pic>
              <p:nvPicPr>
                <p:cNvPr id="31" name="Picture 0" descr="opt-in-out_Jan2012.JPG"/>
                <p:cNvPicPr>
                  <a:picLocks noChangeAspect="1" noChangeArrowheads="1"/>
                </p:cNvPicPr>
                <p:nvPr/>
              </p:nvPicPr>
              <p:blipFill>
                <a:blip r:embed="rId3" cstate="print"/>
                <a:srcRect/>
                <a:stretch>
                  <a:fillRect/>
                </a:stretch>
              </p:blipFill>
              <p:spPr bwMode="auto">
                <a:xfrm>
                  <a:off x="297035" y="3717032"/>
                  <a:ext cx="9122329" cy="2304256"/>
                </a:xfrm>
                <a:prstGeom prst="rect">
                  <a:avLst/>
                </a:prstGeom>
                <a:noFill/>
                <a:ln w="9525">
                  <a:noFill/>
                  <a:miter lim="800000"/>
                  <a:headEnd/>
                  <a:tailEnd/>
                </a:ln>
              </p:spPr>
            </p:pic>
            <p:pic>
              <p:nvPicPr>
                <p:cNvPr id="32" name="Picture 0" descr="opt-in-out_Jan2012.JPG"/>
                <p:cNvPicPr>
                  <a:picLocks noChangeAspect="1" noChangeArrowheads="1"/>
                </p:cNvPicPr>
                <p:nvPr/>
              </p:nvPicPr>
              <p:blipFill>
                <a:blip r:embed="rId3" cstate="print"/>
                <a:srcRect t="46511" r="3013" b="37864"/>
                <a:stretch>
                  <a:fillRect/>
                </a:stretch>
              </p:blipFill>
              <p:spPr bwMode="auto">
                <a:xfrm>
                  <a:off x="340944" y="3861048"/>
                  <a:ext cx="8803056" cy="288032"/>
                </a:xfrm>
                <a:prstGeom prst="rect">
                  <a:avLst/>
                </a:prstGeom>
                <a:noFill/>
                <a:ln w="9525">
                  <a:noFill/>
                  <a:miter lim="800000"/>
                  <a:headEnd/>
                  <a:tailEnd/>
                </a:ln>
              </p:spPr>
            </p:pic>
          </p:grpSp>
          <p:pic>
            <p:nvPicPr>
              <p:cNvPr id="30" name="Picture 0" descr="opt-in-out_Jan2012.JPG"/>
              <p:cNvPicPr>
                <a:picLocks noChangeAspect="1" noChangeArrowheads="1"/>
              </p:cNvPicPr>
              <p:nvPr/>
            </p:nvPicPr>
            <p:blipFill>
              <a:blip r:embed="rId3" cstate="print"/>
              <a:srcRect t="46511" r="3013" b="37864"/>
              <a:stretch>
                <a:fillRect/>
              </a:stretch>
            </p:blipFill>
            <p:spPr bwMode="auto">
              <a:xfrm>
                <a:off x="323528" y="5085184"/>
                <a:ext cx="8803056" cy="288032"/>
              </a:xfrm>
              <a:prstGeom prst="rect">
                <a:avLst/>
              </a:prstGeom>
              <a:noFill/>
              <a:ln w="9525">
                <a:noFill/>
                <a:miter lim="800000"/>
                <a:headEnd/>
                <a:tailEnd/>
              </a:ln>
            </p:spPr>
          </p:pic>
        </p:grpSp>
        <p:sp>
          <p:nvSpPr>
            <p:cNvPr id="27" name="TextBox 26"/>
            <p:cNvSpPr txBox="1"/>
            <p:nvPr/>
          </p:nvSpPr>
          <p:spPr>
            <a:xfrm>
              <a:off x="340944" y="4717695"/>
              <a:ext cx="8928992" cy="408600"/>
            </a:xfrm>
            <a:prstGeom prst="rect">
              <a:avLst/>
            </a:prstGeom>
            <a:noFill/>
            <a:effectLst>
              <a:softEdge rad="12700"/>
            </a:effectLst>
          </p:spPr>
          <p:txBody>
            <a:bodyPr wrap="square" rtlCol="0">
              <a:spAutoFit/>
            </a:bodyPr>
            <a:lstStyle/>
            <a:p>
              <a:r>
                <a:rPr lang="en-US" sz="1600" dirty="0" smtClean="0"/>
                <a:t>By selecting Yes, you may be contacted by an HR representative from org name </a:t>
              </a:r>
              <a:endParaRPr lang="en-US" sz="1600" dirty="0"/>
            </a:p>
          </p:txBody>
        </p:sp>
        <p:sp>
          <p:nvSpPr>
            <p:cNvPr id="28" name="TextBox 27"/>
            <p:cNvSpPr txBox="1"/>
            <p:nvPr/>
          </p:nvSpPr>
          <p:spPr>
            <a:xfrm>
              <a:off x="406088" y="3674820"/>
              <a:ext cx="9174745" cy="408600"/>
            </a:xfrm>
            <a:prstGeom prst="rect">
              <a:avLst/>
            </a:prstGeom>
            <a:noFill/>
            <a:effectLst>
              <a:softEdge rad="12700"/>
            </a:effectLst>
          </p:spPr>
          <p:txBody>
            <a:bodyPr wrap="square" rtlCol="0">
              <a:spAutoFit/>
            </a:bodyPr>
            <a:lstStyle/>
            <a:p>
              <a:r>
                <a:rPr lang="en-US" sz="1600" dirty="0" smtClean="0"/>
                <a:t>Would you like to learn more about current job openings at org name</a:t>
              </a:r>
              <a:endParaRPr lang="en-US" sz="1600" dirty="0"/>
            </a:p>
          </p:txBody>
        </p:sp>
      </p:grpSp>
    </p:spTree>
    <p:extLst>
      <p:ext uri="{BB962C8B-B14F-4D97-AF65-F5344CB8AC3E}">
        <p14:creationId xmlns:p14="http://schemas.microsoft.com/office/powerpoint/2010/main" val="3177359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5"/>
          <p:cNvGrpSpPr/>
          <p:nvPr/>
        </p:nvGrpSpPr>
        <p:grpSpPr>
          <a:xfrm>
            <a:off x="344780" y="1867052"/>
            <a:ext cx="8454440" cy="3581400"/>
            <a:chOff x="395536" y="2075164"/>
            <a:chExt cx="8454440" cy="3581400"/>
          </a:xfrm>
        </p:grpSpPr>
        <p:pic>
          <p:nvPicPr>
            <p:cNvPr id="19" name="Picture 2"/>
            <p:cNvPicPr>
              <a:picLocks noChangeAspect="1" noChangeArrowheads="1"/>
            </p:cNvPicPr>
            <p:nvPr/>
          </p:nvPicPr>
          <p:blipFill>
            <a:blip r:embed="rId3" cstate="print"/>
            <a:srcRect r="3409" b="18261"/>
            <a:stretch>
              <a:fillRect/>
            </a:stretch>
          </p:blipFill>
          <p:spPr bwMode="auto">
            <a:xfrm>
              <a:off x="395536" y="2075164"/>
              <a:ext cx="8454440" cy="3581400"/>
            </a:xfrm>
            <a:prstGeom prst="rect">
              <a:avLst/>
            </a:prstGeom>
            <a:noFill/>
            <a:ln w="9525">
              <a:solidFill>
                <a:schemeClr val="tx1"/>
              </a:solidFill>
              <a:miter lim="800000"/>
              <a:headEnd/>
              <a:tailEnd/>
            </a:ln>
          </p:spPr>
        </p:pic>
        <p:sp>
          <p:nvSpPr>
            <p:cNvPr id="20" name="Rectangle 19"/>
            <p:cNvSpPr/>
            <p:nvPr/>
          </p:nvSpPr>
          <p:spPr>
            <a:xfrm>
              <a:off x="467545" y="3501008"/>
              <a:ext cx="3384376" cy="8915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7544" y="4725144"/>
              <a:ext cx="3368525" cy="9129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98765" y="10602"/>
            <a:ext cx="9144000" cy="523220"/>
          </a:xfrm>
          <a:prstGeom prst="rect">
            <a:avLst/>
          </a:prstGeom>
          <a:noFill/>
        </p:spPr>
        <p:txBody>
          <a:bodyPr wrap="square" anchor="ctr">
            <a:spAutoFit/>
          </a:bodyPr>
          <a:lstStyle/>
          <a:p>
            <a:pPr algn="ctr" fontAlgn="auto">
              <a:spcBef>
                <a:spcPct val="50000"/>
              </a:spcBef>
              <a:spcAft>
                <a:spcPts val="0"/>
              </a:spcAft>
              <a:defRPr/>
            </a:pPr>
            <a:r>
              <a:rPr lang="en-US" sz="2800" dirty="0" smtClean="0">
                <a:solidFill>
                  <a:schemeClr val="bg1"/>
                </a:solidFill>
                <a:latin typeface="+mj-lt"/>
              </a:rPr>
              <a:t>Complete Survey, Verbatim Comments, Passive Sourcing</a:t>
            </a:r>
            <a:endParaRPr lang="en-US" sz="2800" dirty="0">
              <a:solidFill>
                <a:schemeClr val="bg1"/>
              </a:solidFill>
              <a:latin typeface="+mj-lt"/>
            </a:endParaRPr>
          </a:p>
        </p:txBody>
      </p:sp>
    </p:spTree>
    <p:extLst>
      <p:ext uri="{BB962C8B-B14F-4D97-AF65-F5344CB8AC3E}">
        <p14:creationId xmlns:p14="http://schemas.microsoft.com/office/powerpoint/2010/main" val="39708244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41564"/>
            <a:ext cx="9144000" cy="523220"/>
          </a:xfrm>
          <a:prstGeom prst="rect">
            <a:avLst/>
          </a:prstGeom>
          <a:noFill/>
        </p:spPr>
        <p:txBody>
          <a:bodyPr wrap="square" anchor="ctr">
            <a:spAutoFit/>
          </a:bodyPr>
          <a:lstStyle/>
          <a:p>
            <a:pPr algn="ctr" fontAlgn="auto">
              <a:spcBef>
                <a:spcPct val="50000"/>
              </a:spcBef>
              <a:spcAft>
                <a:spcPts val="0"/>
              </a:spcAft>
              <a:defRPr/>
            </a:pPr>
            <a:r>
              <a:rPr lang="en-US" sz="2800" dirty="0" smtClean="0">
                <a:solidFill>
                  <a:schemeClr val="bg1"/>
                </a:solidFill>
                <a:latin typeface="+mj-lt"/>
              </a:rPr>
              <a:t>Drive Warm Candidates to Career Page</a:t>
            </a:r>
            <a:endParaRPr lang="en-US" sz="2800" dirty="0">
              <a:solidFill>
                <a:schemeClr val="bg1"/>
              </a:solidFill>
              <a:latin typeface="+mj-lt"/>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498" t="12302" r="18009" b="8135"/>
          <a:stretch/>
        </p:blipFill>
        <p:spPr bwMode="auto">
          <a:xfrm>
            <a:off x="34636" y="789708"/>
            <a:ext cx="8991600" cy="587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91476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bwMode="auto">
          <a:xfrm>
            <a:off x="6927" y="50425"/>
            <a:ext cx="9144000" cy="607665"/>
          </a:xfrm>
          <a:noFill/>
          <a:ln>
            <a:miter lim="800000"/>
            <a:headEnd/>
            <a:tailEnd/>
          </a:ln>
        </p:spPr>
        <p:txBody>
          <a:bodyPr vert="horz" wrap="square" lIns="91440" tIns="45720" rIns="91440" bIns="45720" numCol="1" anchor="t" anchorCtr="0" compatLnSpc="1">
            <a:prstTxWarp prst="textNoShape">
              <a:avLst/>
            </a:prstTxWarp>
            <a:normAutofit/>
          </a:bodyPr>
          <a:lstStyle/>
          <a:p>
            <a:pPr algn="ctr"/>
            <a:r>
              <a:rPr lang="en-US" sz="2800" dirty="0" smtClean="0"/>
              <a:t>SkillSurvey Goes Mobile</a:t>
            </a:r>
          </a:p>
        </p:txBody>
      </p:sp>
      <p:pic>
        <p:nvPicPr>
          <p:cNvPr id="5124" name="Picture 3"/>
          <p:cNvPicPr>
            <a:picLocks noChangeAspect="1" noChangeArrowheads="1"/>
          </p:cNvPicPr>
          <p:nvPr/>
        </p:nvPicPr>
        <p:blipFill>
          <a:blip r:embed="rId3" cstate="print"/>
          <a:srcRect l="79530" t="28116" r="5704" b="25485"/>
          <a:stretch>
            <a:fillRect/>
          </a:stretch>
        </p:blipFill>
        <p:spPr bwMode="auto">
          <a:xfrm>
            <a:off x="7092950" y="1844675"/>
            <a:ext cx="1800225" cy="3359150"/>
          </a:xfrm>
          <a:prstGeom prst="rect">
            <a:avLst/>
          </a:prstGeom>
          <a:noFill/>
          <a:ln w="9525">
            <a:noFill/>
            <a:miter lim="800000"/>
            <a:headEnd/>
            <a:tailEnd/>
          </a:ln>
        </p:spPr>
      </p:pic>
      <p:sp>
        <p:nvSpPr>
          <p:cNvPr id="5125" name="Content Placeholder 7"/>
          <p:cNvSpPr>
            <a:spLocks noGrp="1"/>
          </p:cNvSpPr>
          <p:nvPr>
            <p:ph idx="1"/>
          </p:nvPr>
        </p:nvSpPr>
        <p:spPr>
          <a:xfrm>
            <a:off x="201286" y="1261269"/>
            <a:ext cx="6912446" cy="4525962"/>
          </a:xfrm>
        </p:spPr>
        <p:txBody>
          <a:bodyPr>
            <a:noAutofit/>
          </a:bodyPr>
          <a:lstStyle/>
          <a:p>
            <a:pPr>
              <a:buFont typeface="Arial" charset="0"/>
              <a:buNone/>
            </a:pPr>
            <a:r>
              <a:rPr lang="en-US" sz="2800" dirty="0" smtClean="0"/>
              <a:t>SkillSurvey Mobile</a:t>
            </a:r>
          </a:p>
          <a:p>
            <a:r>
              <a:rPr lang="en-US" dirty="0" smtClean="0"/>
              <a:t>On-the-go access anytime, anywhere</a:t>
            </a:r>
          </a:p>
          <a:p>
            <a:r>
              <a:rPr lang="en-US" dirty="0" smtClean="0"/>
              <a:t>Use your iPhone, BlackBerry, Droid, or Windows-enabled Smartphone</a:t>
            </a:r>
          </a:p>
          <a:p>
            <a:r>
              <a:rPr lang="en-US" dirty="0" smtClean="0"/>
              <a:t>No hassle for recruiters, candidates, or references</a:t>
            </a:r>
          </a:p>
          <a:p>
            <a:r>
              <a:rPr lang="en-US" dirty="0" smtClean="0"/>
              <a:t>Faster turnaround time for all job candidates</a:t>
            </a:r>
          </a:p>
          <a:p>
            <a:r>
              <a:rPr lang="en-US" dirty="0" smtClean="0"/>
              <a:t>4.6% of all job candidates use a mobile device </a:t>
            </a:r>
          </a:p>
          <a:p>
            <a:r>
              <a:rPr lang="en-US" dirty="0" smtClean="0"/>
              <a:t>Those using a mobile device respond 38% faster</a:t>
            </a:r>
          </a:p>
          <a:p>
            <a:pPr>
              <a:buFont typeface="Wingdings" pitchFamily="2" charset="2"/>
              <a:buChar char="§"/>
            </a:pPr>
            <a:endParaRPr lang="en-US" sz="2400" dirty="0" smtClean="0"/>
          </a:p>
          <a:p>
            <a:endParaRPr lang="en-US" sz="2400" dirty="0" smtClean="0"/>
          </a:p>
          <a:p>
            <a:endParaRPr lang="en-US" sz="2400" dirty="0" smtClean="0"/>
          </a:p>
          <a:p>
            <a:pPr lvl="1">
              <a:buFont typeface="Arial" charset="0"/>
              <a:buNone/>
            </a:pPr>
            <a:r>
              <a:rPr lang="en-US" sz="2000" dirty="0" smtClean="0"/>
              <a:t>  </a:t>
            </a:r>
          </a:p>
        </p:txBody>
      </p:sp>
    </p:spTree>
    <p:extLst>
      <p:ext uri="{BB962C8B-B14F-4D97-AF65-F5344CB8AC3E}">
        <p14:creationId xmlns:p14="http://schemas.microsoft.com/office/powerpoint/2010/main" val="641797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267744" y="980728"/>
            <a:ext cx="184731" cy="369332"/>
          </a:xfrm>
          <a:prstGeom prst="rect">
            <a:avLst/>
          </a:prstGeom>
        </p:spPr>
        <p:txBody>
          <a:bodyPr wrap="none">
            <a:spAutoFit/>
          </a:bodyPr>
          <a:lstStyle/>
          <a:p>
            <a:endParaRPr lang="en-US" dirty="0"/>
          </a:p>
        </p:txBody>
      </p:sp>
      <p:grpSp>
        <p:nvGrpSpPr>
          <p:cNvPr id="2" name="Group 7"/>
          <p:cNvGrpSpPr/>
          <p:nvPr/>
        </p:nvGrpSpPr>
        <p:grpSpPr>
          <a:xfrm>
            <a:off x="2452475" y="1179249"/>
            <a:ext cx="4536504" cy="4392488"/>
            <a:chOff x="304800" y="0"/>
            <a:chExt cx="4848225" cy="4676775"/>
          </a:xfrm>
        </p:grpSpPr>
        <p:pic>
          <p:nvPicPr>
            <p:cNvPr id="56" name="Picture 3"/>
            <p:cNvPicPr>
              <a:picLocks noChangeAspect="1" noChangeArrowheads="1"/>
            </p:cNvPicPr>
            <p:nvPr/>
          </p:nvPicPr>
          <p:blipFill>
            <a:blip r:embed="rId3" cstate="print"/>
            <a:srcRect/>
            <a:stretch>
              <a:fillRect/>
            </a:stretch>
          </p:blipFill>
          <p:spPr bwMode="auto">
            <a:xfrm>
              <a:off x="304800" y="0"/>
              <a:ext cx="4848225" cy="4676775"/>
            </a:xfrm>
            <a:prstGeom prst="rect">
              <a:avLst/>
            </a:prstGeom>
            <a:noFill/>
            <a:ln w="9525">
              <a:noFill/>
              <a:miter lim="800000"/>
              <a:headEnd/>
              <a:tailEnd/>
            </a:ln>
          </p:spPr>
        </p:pic>
        <p:sp>
          <p:nvSpPr>
            <p:cNvPr id="57" name="Rectangle 56"/>
            <p:cNvSpPr/>
            <p:nvPr/>
          </p:nvSpPr>
          <p:spPr>
            <a:xfrm>
              <a:off x="1828800" y="2362200"/>
              <a:ext cx="1600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295400" y="3429000"/>
              <a:ext cx="1600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2"/>
          <p:cNvSpPr txBox="1">
            <a:spLocks noChangeArrowheads="1"/>
          </p:cNvSpPr>
          <p:nvPr/>
        </p:nvSpPr>
        <p:spPr>
          <a:xfrm>
            <a:off x="422564" y="67626"/>
            <a:ext cx="9144000" cy="576610"/>
          </a:xfrm>
          <a:prstGeom prst="rect">
            <a:avLst/>
          </a:prstGeom>
          <a:noFill/>
        </p:spPr>
        <p:txBody>
          <a:bodyPr/>
          <a:lstStyle/>
          <a:p>
            <a:pPr lvl="0" algn="ctr">
              <a:defRPr/>
            </a:pPr>
            <a:r>
              <a:rPr kumimoji="0" lang="en-US" sz="2400" b="0" i="0" u="none" strike="noStrike" kern="1200" cap="none" spc="0" normalizeH="0" baseline="0" noProof="0" dirty="0" smtClean="0">
                <a:ln>
                  <a:noFill/>
                </a:ln>
                <a:solidFill>
                  <a:schemeClr val="bg1"/>
                </a:solidFill>
                <a:effectLst/>
                <a:uLnTx/>
                <a:uFillTx/>
                <a:latin typeface="+mj-lt"/>
                <a:ea typeface="+mj-ea"/>
                <a:cs typeface="+mj-cs"/>
              </a:rPr>
              <a:t>Step 4: </a:t>
            </a:r>
            <a:r>
              <a:rPr lang="en-US" sz="2400" dirty="0" smtClean="0">
                <a:solidFill>
                  <a:schemeClr val="bg1"/>
                </a:solidFill>
                <a:latin typeface="+mj-lt"/>
              </a:rPr>
              <a:t>Aggregate Reference Responses into Actionable Intel</a:t>
            </a:r>
            <a:endParaRPr kumimoji="0" lang="en-US" sz="2400" b="0" i="0" u="none" strike="noStrike" kern="1200" cap="none" spc="0" normalizeH="0" baseline="0" noProof="0" dirty="0" smtClean="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1570537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267744" y="980728"/>
            <a:ext cx="184731" cy="369332"/>
          </a:xfrm>
          <a:prstGeom prst="rect">
            <a:avLst/>
          </a:prstGeom>
        </p:spPr>
        <p:txBody>
          <a:bodyPr wrap="none">
            <a:spAutoFit/>
          </a:bodyPr>
          <a:lstStyle/>
          <a:p>
            <a:endParaRPr lang="en-US" dirty="0"/>
          </a:p>
        </p:txBody>
      </p:sp>
      <p:sp>
        <p:nvSpPr>
          <p:cNvPr id="33" name="Rectangle 2"/>
          <p:cNvSpPr txBox="1">
            <a:spLocks noChangeArrowheads="1"/>
          </p:cNvSpPr>
          <p:nvPr/>
        </p:nvSpPr>
        <p:spPr>
          <a:xfrm>
            <a:off x="381000" y="35675"/>
            <a:ext cx="9144000" cy="543272"/>
          </a:xfrm>
          <a:prstGeom prst="rect">
            <a:avLst/>
          </a:prstGeom>
          <a:noFill/>
        </p:spPr>
        <p:txBody>
          <a:bodyPr/>
          <a:lstStyle/>
          <a:p>
            <a:pPr lvl="0" algn="ctr">
              <a:defRPr/>
            </a:pPr>
            <a:r>
              <a:rPr kumimoji="0" lang="en-US" sz="2400" b="0" i="0" u="none" strike="noStrike" kern="1200" cap="none" spc="0" normalizeH="0" baseline="0" noProof="0" dirty="0" smtClean="0">
                <a:ln>
                  <a:noFill/>
                </a:ln>
                <a:solidFill>
                  <a:schemeClr val="bg1"/>
                </a:solidFill>
                <a:effectLst/>
                <a:uLnTx/>
                <a:uFillTx/>
                <a:latin typeface="+mj-lt"/>
                <a:ea typeface="+mj-ea"/>
                <a:cs typeface="+mj-cs"/>
              </a:rPr>
              <a:t>Step 4: </a:t>
            </a:r>
            <a:r>
              <a:rPr lang="en-US" sz="2400" dirty="0" smtClean="0">
                <a:solidFill>
                  <a:schemeClr val="bg1"/>
                </a:solidFill>
                <a:latin typeface="+mj-lt"/>
              </a:rPr>
              <a:t>Aggregate Reference Responses into Actionable Intel</a:t>
            </a:r>
            <a:endParaRPr kumimoji="0" lang="en-US" sz="2400" b="0" i="0" u="none" strike="noStrike" kern="1200" cap="none" spc="0" normalizeH="0" baseline="0" noProof="0" dirty="0" smtClean="0">
              <a:ln>
                <a:noFill/>
              </a:ln>
              <a:solidFill>
                <a:schemeClr val="bg1"/>
              </a:solidFill>
              <a:effectLst/>
              <a:uLnTx/>
              <a:uFillTx/>
              <a:latin typeface="+mj-lt"/>
              <a:ea typeface="+mj-ea"/>
              <a:cs typeface="+mj-cs"/>
            </a:endParaRPr>
          </a:p>
        </p:txBody>
      </p:sp>
      <p:grpSp>
        <p:nvGrpSpPr>
          <p:cNvPr id="3" name="Group 2"/>
          <p:cNvGrpSpPr/>
          <p:nvPr/>
        </p:nvGrpSpPr>
        <p:grpSpPr>
          <a:xfrm>
            <a:off x="702870" y="1350060"/>
            <a:ext cx="7416824" cy="3523267"/>
            <a:chOff x="702870" y="1350060"/>
            <a:chExt cx="7416824" cy="3523267"/>
          </a:xfrm>
        </p:grpSpPr>
        <p:grpSp>
          <p:nvGrpSpPr>
            <p:cNvPr id="5" name="Group 53"/>
            <p:cNvGrpSpPr/>
            <p:nvPr/>
          </p:nvGrpSpPr>
          <p:grpSpPr>
            <a:xfrm>
              <a:off x="702870" y="1560959"/>
              <a:ext cx="7416824" cy="3312368"/>
              <a:chOff x="1187624" y="1772816"/>
              <a:chExt cx="7416824" cy="3312368"/>
            </a:xfrm>
          </p:grpSpPr>
          <p:grpSp>
            <p:nvGrpSpPr>
              <p:cNvPr id="6" name="Group 5"/>
              <p:cNvGrpSpPr/>
              <p:nvPr/>
            </p:nvGrpSpPr>
            <p:grpSpPr>
              <a:xfrm>
                <a:off x="1187624" y="2204864"/>
                <a:ext cx="7416824" cy="2880320"/>
                <a:chOff x="685800" y="940837"/>
                <a:chExt cx="6608763" cy="2488163"/>
              </a:xfrm>
            </p:grpSpPr>
            <p:pic>
              <p:nvPicPr>
                <p:cNvPr id="41" name="Picture 2"/>
                <p:cNvPicPr>
                  <a:picLocks noChangeAspect="1" noChangeArrowheads="1"/>
                </p:cNvPicPr>
                <p:nvPr/>
              </p:nvPicPr>
              <p:blipFill>
                <a:blip r:embed="rId2" cstate="print"/>
                <a:srcRect t="18367"/>
                <a:stretch>
                  <a:fillRect/>
                </a:stretch>
              </p:blipFill>
              <p:spPr bwMode="auto">
                <a:xfrm>
                  <a:off x="685800" y="940837"/>
                  <a:ext cx="6608763" cy="2488163"/>
                </a:xfrm>
                <a:prstGeom prst="rect">
                  <a:avLst/>
                </a:prstGeom>
                <a:noFill/>
                <a:ln w="9525">
                  <a:noFill/>
                  <a:miter lim="800000"/>
                  <a:headEnd/>
                  <a:tailEnd/>
                </a:ln>
              </p:spPr>
            </p:pic>
            <p:pic>
              <p:nvPicPr>
                <p:cNvPr id="42" name="Picture 41"/>
                <p:cNvPicPr>
                  <a:picLocks noChangeAspect="1" noChangeArrowheads="1"/>
                </p:cNvPicPr>
                <p:nvPr/>
              </p:nvPicPr>
              <p:blipFill>
                <a:blip r:embed="rId3" cstate="print"/>
                <a:srcRect l="55678" t="56296" r="27259" b="34815"/>
                <a:stretch>
                  <a:fillRect/>
                </a:stretch>
              </p:blipFill>
              <p:spPr bwMode="auto">
                <a:xfrm>
                  <a:off x="2567608" y="990600"/>
                  <a:ext cx="1143000" cy="381000"/>
                </a:xfrm>
                <a:prstGeom prst="rect">
                  <a:avLst/>
                </a:prstGeom>
                <a:noFill/>
                <a:ln w="9525">
                  <a:noFill/>
                  <a:miter lim="800000"/>
                  <a:headEnd/>
                  <a:tailEnd/>
                </a:ln>
              </p:spPr>
            </p:pic>
            <p:pic>
              <p:nvPicPr>
                <p:cNvPr id="43" name="Picture 42"/>
                <p:cNvPicPr>
                  <a:picLocks noChangeAspect="1" noChangeArrowheads="1"/>
                </p:cNvPicPr>
                <p:nvPr/>
              </p:nvPicPr>
              <p:blipFill>
                <a:blip r:embed="rId3" cstate="print"/>
                <a:srcRect l="55678" t="56296" r="27259" b="34815"/>
                <a:stretch>
                  <a:fillRect/>
                </a:stretch>
              </p:blipFill>
              <p:spPr bwMode="auto">
                <a:xfrm>
                  <a:off x="2057400" y="1510747"/>
                  <a:ext cx="1676400" cy="264695"/>
                </a:xfrm>
                <a:prstGeom prst="rect">
                  <a:avLst/>
                </a:prstGeom>
                <a:noFill/>
                <a:ln w="9525">
                  <a:noFill/>
                  <a:miter lim="800000"/>
                  <a:headEnd/>
                  <a:tailEnd/>
                </a:ln>
              </p:spPr>
            </p:pic>
            <p:pic>
              <p:nvPicPr>
                <p:cNvPr id="44" name="Picture 43"/>
                <p:cNvPicPr>
                  <a:picLocks noChangeAspect="1" noChangeArrowheads="1"/>
                </p:cNvPicPr>
                <p:nvPr/>
              </p:nvPicPr>
              <p:blipFill>
                <a:blip r:embed="rId3" cstate="print"/>
                <a:srcRect l="55678" t="56296" r="27259" b="34815"/>
                <a:stretch>
                  <a:fillRect/>
                </a:stretch>
              </p:blipFill>
              <p:spPr bwMode="auto">
                <a:xfrm>
                  <a:off x="2196548" y="2693504"/>
                  <a:ext cx="1447800" cy="304800"/>
                </a:xfrm>
                <a:prstGeom prst="rect">
                  <a:avLst/>
                </a:prstGeom>
                <a:noFill/>
                <a:ln w="9525">
                  <a:noFill/>
                  <a:miter lim="800000"/>
                  <a:headEnd/>
                  <a:tailEnd/>
                </a:ln>
              </p:spPr>
            </p:pic>
          </p:grpSp>
          <p:sp>
            <p:nvSpPr>
              <p:cNvPr id="53" name="Rectangle 52"/>
              <p:cNvSpPr/>
              <p:nvPr/>
            </p:nvSpPr>
            <p:spPr>
              <a:xfrm>
                <a:off x="3059832" y="1772816"/>
                <a:ext cx="3544560" cy="369332"/>
              </a:xfrm>
              <a:prstGeom prst="rect">
                <a:avLst/>
              </a:prstGeom>
            </p:spPr>
            <p:txBody>
              <a:bodyPr wrap="none">
                <a:spAutoFit/>
              </a:bodyPr>
              <a:lstStyle/>
              <a:p>
                <a:r>
                  <a:rPr lang="en-US" dirty="0" smtClean="0"/>
                  <a:t>Reference Information Corrected</a:t>
                </a:r>
                <a:endParaRPr lang="en-US" dirty="0"/>
              </a:p>
            </p:txBody>
          </p:sp>
        </p:grpSp>
        <p:sp>
          <p:nvSpPr>
            <p:cNvPr id="2" name="Rectangle 1"/>
            <p:cNvSpPr/>
            <p:nvPr/>
          </p:nvSpPr>
          <p:spPr>
            <a:xfrm>
              <a:off x="702870" y="1350060"/>
              <a:ext cx="7416824" cy="35232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20151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267744" y="980728"/>
            <a:ext cx="184731" cy="369332"/>
          </a:xfrm>
          <a:prstGeom prst="rect">
            <a:avLst/>
          </a:prstGeom>
        </p:spPr>
        <p:txBody>
          <a:bodyPr wrap="none">
            <a:spAutoFit/>
          </a:bodyPr>
          <a:lstStyle/>
          <a:p>
            <a:endParaRPr lang="en-US" dirty="0"/>
          </a:p>
        </p:txBody>
      </p:sp>
      <p:sp>
        <p:nvSpPr>
          <p:cNvPr id="59" name="Rectangle 2"/>
          <p:cNvSpPr txBox="1">
            <a:spLocks noChangeArrowheads="1"/>
          </p:cNvSpPr>
          <p:nvPr/>
        </p:nvSpPr>
        <p:spPr>
          <a:xfrm>
            <a:off x="157280" y="0"/>
            <a:ext cx="9144000" cy="544235"/>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smtClean="0">
                <a:ln>
                  <a:noFill/>
                </a:ln>
                <a:solidFill>
                  <a:schemeClr val="bg1"/>
                </a:solidFill>
                <a:effectLst/>
                <a:uLnTx/>
                <a:uFillTx/>
                <a:latin typeface="+mj-lt"/>
                <a:ea typeface="+mj-ea"/>
                <a:cs typeface="+mj-cs"/>
              </a:rPr>
              <a:t>Predicting</a:t>
            </a:r>
            <a:r>
              <a:rPr kumimoji="0" lang="en-US" sz="2800" b="0" i="0" u="none" strike="noStrike" kern="1200" cap="none" spc="0" normalizeH="0" noProof="0" dirty="0" smtClean="0">
                <a:ln>
                  <a:noFill/>
                </a:ln>
                <a:solidFill>
                  <a:schemeClr val="bg1"/>
                </a:solidFill>
                <a:effectLst/>
                <a:uLnTx/>
                <a:uFillTx/>
                <a:latin typeface="+mj-lt"/>
                <a:ea typeface="+mj-ea"/>
                <a:cs typeface="+mj-cs"/>
              </a:rPr>
              <a:t> Outcome - Responsiveness</a:t>
            </a:r>
            <a:endParaRPr kumimoji="0" lang="en-US" sz="2800" b="0" i="0" u="none" strike="noStrike" kern="1200" cap="none" spc="0" normalizeH="0" baseline="0" noProof="0" dirty="0" smtClean="0">
              <a:ln>
                <a:noFill/>
              </a:ln>
              <a:solidFill>
                <a:schemeClr val="bg1"/>
              </a:solidFill>
              <a:effectLst/>
              <a:uLnTx/>
              <a:uFillTx/>
              <a:latin typeface="+mj-lt"/>
              <a:ea typeface="+mj-ea"/>
              <a:cs typeface="+mj-cs"/>
            </a:endParaRPr>
          </a:p>
        </p:txBody>
      </p:sp>
      <p:grpSp>
        <p:nvGrpSpPr>
          <p:cNvPr id="3" name="Group 2"/>
          <p:cNvGrpSpPr/>
          <p:nvPr/>
        </p:nvGrpSpPr>
        <p:grpSpPr>
          <a:xfrm>
            <a:off x="157280" y="1350060"/>
            <a:ext cx="5033845" cy="1676400"/>
            <a:chOff x="157280" y="1676400"/>
            <a:chExt cx="5033845" cy="1676400"/>
          </a:xfrm>
        </p:grpSpPr>
        <p:sp>
          <p:nvSpPr>
            <p:cNvPr id="37" name="TextBox 36"/>
            <p:cNvSpPr txBox="1"/>
            <p:nvPr/>
          </p:nvSpPr>
          <p:spPr>
            <a:xfrm>
              <a:off x="251520" y="2031787"/>
              <a:ext cx="4396680" cy="369332"/>
            </a:xfrm>
            <a:prstGeom prst="rect">
              <a:avLst/>
            </a:prstGeom>
            <a:noFill/>
          </p:spPr>
          <p:txBody>
            <a:bodyPr wrap="square" rtlCol="0">
              <a:spAutoFit/>
            </a:bodyPr>
            <a:lstStyle/>
            <a:p>
              <a:r>
                <a:rPr lang="en-US" dirty="0" smtClean="0"/>
                <a:t>Candidate Response Data</a:t>
              </a:r>
              <a:endParaRPr lang="en-US" dirty="0"/>
            </a:p>
          </p:txBody>
        </p:sp>
        <p:pic>
          <p:nvPicPr>
            <p:cNvPr id="1026" name="Picture 2"/>
            <p:cNvPicPr>
              <a:picLocks noChangeAspect="1" noChangeArrowheads="1"/>
            </p:cNvPicPr>
            <p:nvPr/>
          </p:nvPicPr>
          <p:blipFill rotWithShape="1">
            <a:blip r:embed="rId2" cstate="print"/>
            <a:srcRect t="40826"/>
            <a:stretch/>
          </p:blipFill>
          <p:spPr bwMode="auto">
            <a:xfrm>
              <a:off x="304800" y="2506585"/>
              <a:ext cx="4886325" cy="732719"/>
            </a:xfrm>
            <a:prstGeom prst="rect">
              <a:avLst/>
            </a:prstGeom>
            <a:noFill/>
            <a:ln w="9525">
              <a:noFill/>
              <a:miter lim="800000"/>
              <a:headEnd/>
              <a:tailEnd/>
            </a:ln>
          </p:spPr>
        </p:pic>
        <p:sp>
          <p:nvSpPr>
            <p:cNvPr id="2" name="Rectangle 1"/>
            <p:cNvSpPr/>
            <p:nvPr/>
          </p:nvSpPr>
          <p:spPr>
            <a:xfrm>
              <a:off x="157280" y="1676400"/>
              <a:ext cx="45720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810000" y="3521199"/>
            <a:ext cx="5881408" cy="2069976"/>
            <a:chOff x="3419872" y="3645024"/>
            <a:chExt cx="5881408" cy="2069976"/>
          </a:xfrm>
        </p:grpSpPr>
        <p:pic>
          <p:nvPicPr>
            <p:cNvPr id="1027" name="Picture 3"/>
            <p:cNvPicPr>
              <a:picLocks noChangeAspect="1" noChangeArrowheads="1"/>
            </p:cNvPicPr>
            <p:nvPr/>
          </p:nvPicPr>
          <p:blipFill>
            <a:blip r:embed="rId3" cstate="print"/>
            <a:srcRect/>
            <a:stretch>
              <a:fillRect/>
            </a:stretch>
          </p:blipFill>
          <p:spPr bwMode="auto">
            <a:xfrm>
              <a:off x="3419872" y="4267200"/>
              <a:ext cx="5086350" cy="1323975"/>
            </a:xfrm>
            <a:prstGeom prst="rect">
              <a:avLst/>
            </a:prstGeom>
            <a:noFill/>
            <a:ln w="9525">
              <a:noFill/>
              <a:miter lim="800000"/>
              <a:headEnd/>
              <a:tailEnd/>
            </a:ln>
          </p:spPr>
        </p:pic>
        <p:sp>
          <p:nvSpPr>
            <p:cNvPr id="40" name="TextBox 39"/>
            <p:cNvSpPr txBox="1"/>
            <p:nvPr/>
          </p:nvSpPr>
          <p:spPr>
            <a:xfrm>
              <a:off x="3419872" y="3645024"/>
              <a:ext cx="5881408" cy="369332"/>
            </a:xfrm>
            <a:prstGeom prst="rect">
              <a:avLst/>
            </a:prstGeom>
            <a:noFill/>
          </p:spPr>
          <p:txBody>
            <a:bodyPr wrap="square" rtlCol="0">
              <a:spAutoFit/>
            </a:bodyPr>
            <a:lstStyle/>
            <a:p>
              <a:r>
                <a:rPr lang="en-US" dirty="0" smtClean="0"/>
                <a:t>Reference Response Data</a:t>
              </a:r>
              <a:endParaRPr lang="en-US" dirty="0"/>
            </a:p>
          </p:txBody>
        </p:sp>
        <p:sp>
          <p:nvSpPr>
            <p:cNvPr id="4" name="Rectangle 3"/>
            <p:cNvSpPr/>
            <p:nvPr/>
          </p:nvSpPr>
          <p:spPr>
            <a:xfrm>
              <a:off x="3419872" y="3645024"/>
              <a:ext cx="5086350" cy="2069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50598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ular Callout 10"/>
          <p:cNvSpPr/>
          <p:nvPr/>
        </p:nvSpPr>
        <p:spPr>
          <a:xfrm>
            <a:off x="1835696" y="2276872"/>
            <a:ext cx="1728192" cy="504056"/>
          </a:xfrm>
          <a:prstGeom prst="wedgeRoundRectCallout">
            <a:avLst>
              <a:gd name="adj1" fmla="val -62022"/>
              <a:gd name="adj2" fmla="val 457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457200" y="1600200"/>
            <a:ext cx="1872208" cy="504056"/>
          </a:xfrm>
          <a:prstGeom prst="wedgeRoundRectCallout">
            <a:avLst>
              <a:gd name="adj1" fmla="val -20081"/>
              <a:gd name="adj2" fmla="val 121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1560" y="1556792"/>
            <a:ext cx="1800200" cy="338554"/>
          </a:xfrm>
          <a:prstGeom prst="rect">
            <a:avLst/>
          </a:prstGeom>
          <a:noFill/>
        </p:spPr>
        <p:txBody>
          <a:bodyPr wrap="square" rtlCol="0">
            <a:spAutoFit/>
          </a:bodyPr>
          <a:lstStyle/>
          <a:p>
            <a:r>
              <a:rPr lang="en-US" sz="1600" b="1" dirty="0" smtClean="0">
                <a:solidFill>
                  <a:schemeClr val="bg1"/>
                </a:solidFill>
              </a:rPr>
              <a:t>Phone interview</a:t>
            </a:r>
          </a:p>
        </p:txBody>
      </p:sp>
      <p:sp>
        <p:nvSpPr>
          <p:cNvPr id="7" name="TextBox 6"/>
          <p:cNvSpPr txBox="1"/>
          <p:nvPr/>
        </p:nvSpPr>
        <p:spPr>
          <a:xfrm>
            <a:off x="1979712" y="2348880"/>
            <a:ext cx="1440160" cy="338554"/>
          </a:xfrm>
          <a:prstGeom prst="rect">
            <a:avLst/>
          </a:prstGeom>
          <a:noFill/>
        </p:spPr>
        <p:txBody>
          <a:bodyPr wrap="square" rtlCol="0">
            <a:spAutoFit/>
          </a:bodyPr>
          <a:lstStyle/>
          <a:p>
            <a:r>
              <a:rPr lang="en-US" sz="1600" b="1" dirty="0" smtClean="0">
                <a:solidFill>
                  <a:schemeClr val="bg1"/>
                </a:solidFill>
              </a:rPr>
              <a:t>Face to Face </a:t>
            </a:r>
          </a:p>
        </p:txBody>
      </p:sp>
      <p:sp>
        <p:nvSpPr>
          <p:cNvPr id="12" name="Rounded Rectangular Callout 11"/>
          <p:cNvSpPr/>
          <p:nvPr/>
        </p:nvSpPr>
        <p:spPr>
          <a:xfrm>
            <a:off x="611560" y="5013176"/>
            <a:ext cx="2448272" cy="648072"/>
          </a:xfrm>
          <a:prstGeom prst="wedgeRoundRectCallout">
            <a:avLst>
              <a:gd name="adj1" fmla="val -34062"/>
              <a:gd name="adj2" fmla="val -1021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3568" y="5013176"/>
            <a:ext cx="2376264" cy="584775"/>
          </a:xfrm>
          <a:prstGeom prst="rect">
            <a:avLst/>
          </a:prstGeom>
          <a:noFill/>
        </p:spPr>
        <p:txBody>
          <a:bodyPr wrap="square" rtlCol="0">
            <a:spAutoFit/>
          </a:bodyPr>
          <a:lstStyle/>
          <a:p>
            <a:r>
              <a:rPr lang="en-US" sz="1600" b="1" dirty="0" smtClean="0">
                <a:solidFill>
                  <a:schemeClr val="bg1"/>
                </a:solidFill>
              </a:rPr>
              <a:t>Personality / Behavior Assessments</a:t>
            </a:r>
            <a:endParaRPr lang="en-US" sz="1600" b="1" dirty="0">
              <a:solidFill>
                <a:schemeClr val="bg1"/>
              </a:solidFill>
            </a:endParaRPr>
          </a:p>
        </p:txBody>
      </p:sp>
      <p:grpSp>
        <p:nvGrpSpPr>
          <p:cNvPr id="2" name="Group 29"/>
          <p:cNvGrpSpPr/>
          <p:nvPr/>
        </p:nvGrpSpPr>
        <p:grpSpPr>
          <a:xfrm>
            <a:off x="1835696" y="3933056"/>
            <a:ext cx="1152129" cy="576064"/>
            <a:chOff x="2195736" y="3573016"/>
            <a:chExt cx="1347105" cy="504056"/>
          </a:xfrm>
        </p:grpSpPr>
        <p:sp>
          <p:nvSpPr>
            <p:cNvPr id="14" name="Rounded Rectangular Callout 13"/>
            <p:cNvSpPr/>
            <p:nvPr/>
          </p:nvSpPr>
          <p:spPr>
            <a:xfrm>
              <a:off x="2195736" y="3573016"/>
              <a:ext cx="1224136" cy="504056"/>
            </a:xfrm>
            <a:prstGeom prst="wedgeRoundRectCallout">
              <a:avLst>
                <a:gd name="adj1" fmla="val -75030"/>
                <a:gd name="adj2" fmla="val -463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67745" y="3645023"/>
              <a:ext cx="1275096" cy="296235"/>
            </a:xfrm>
            <a:prstGeom prst="rect">
              <a:avLst/>
            </a:prstGeom>
            <a:noFill/>
          </p:spPr>
          <p:txBody>
            <a:bodyPr wrap="square" rtlCol="0">
              <a:spAutoFit/>
            </a:bodyPr>
            <a:lstStyle/>
            <a:p>
              <a:r>
                <a:rPr lang="en-US" sz="1600" b="1" dirty="0" smtClean="0">
                  <a:solidFill>
                    <a:schemeClr val="bg1"/>
                  </a:solidFill>
                </a:rPr>
                <a:t>Resume </a:t>
              </a:r>
            </a:p>
          </p:txBody>
        </p:sp>
      </p:grpSp>
      <p:sp>
        <p:nvSpPr>
          <p:cNvPr id="13" name="Title 1"/>
          <p:cNvSpPr>
            <a:spLocks noGrp="1"/>
          </p:cNvSpPr>
          <p:nvPr>
            <p:ph type="title"/>
          </p:nvPr>
        </p:nvSpPr>
        <p:spPr>
          <a:xfrm>
            <a:off x="457200" y="-76200"/>
            <a:ext cx="9144001" cy="714380"/>
          </a:xfrm>
        </p:spPr>
        <p:txBody>
          <a:bodyPr>
            <a:normAutofit/>
          </a:bodyPr>
          <a:lstStyle/>
          <a:p>
            <a:pPr algn="ctr"/>
            <a:r>
              <a:rPr lang="en-US" sz="2800" dirty="0" smtClean="0"/>
              <a:t>From Reference Perspective – Today’s Approach</a:t>
            </a:r>
          </a:p>
        </p:txBody>
      </p:sp>
      <p:grpSp>
        <p:nvGrpSpPr>
          <p:cNvPr id="3" name="Group 17"/>
          <p:cNvGrpSpPr/>
          <p:nvPr/>
        </p:nvGrpSpPr>
        <p:grpSpPr>
          <a:xfrm flipH="1">
            <a:off x="5436094" y="3789040"/>
            <a:ext cx="1584177" cy="792088"/>
            <a:chOff x="769392" y="3618839"/>
            <a:chExt cx="1426347" cy="504056"/>
          </a:xfrm>
        </p:grpSpPr>
        <p:sp>
          <p:nvSpPr>
            <p:cNvPr id="19" name="Rounded Rectangular Callout 18"/>
            <p:cNvSpPr/>
            <p:nvPr/>
          </p:nvSpPr>
          <p:spPr>
            <a:xfrm>
              <a:off x="971601" y="3618839"/>
              <a:ext cx="1224136" cy="504056"/>
            </a:xfrm>
            <a:prstGeom prst="wedgeRoundRectCallout">
              <a:avLst>
                <a:gd name="adj1" fmla="val -75030"/>
                <a:gd name="adj2" fmla="val -463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69392" y="3756309"/>
              <a:ext cx="1426347" cy="215443"/>
            </a:xfrm>
            <a:prstGeom prst="rect">
              <a:avLst/>
            </a:prstGeom>
            <a:noFill/>
          </p:spPr>
          <p:txBody>
            <a:bodyPr wrap="square" rtlCol="0">
              <a:spAutoFit/>
            </a:bodyPr>
            <a:lstStyle/>
            <a:p>
              <a:r>
                <a:rPr lang="en-US" sz="1600" b="1" dirty="0" smtClean="0">
                  <a:solidFill>
                    <a:schemeClr val="bg1"/>
                  </a:solidFill>
                </a:rPr>
                <a:t>He’s terrific</a:t>
              </a:r>
            </a:p>
          </p:txBody>
        </p:sp>
      </p:grpSp>
      <p:grpSp>
        <p:nvGrpSpPr>
          <p:cNvPr id="5" name="Group 27"/>
          <p:cNvGrpSpPr/>
          <p:nvPr/>
        </p:nvGrpSpPr>
        <p:grpSpPr>
          <a:xfrm>
            <a:off x="6120680" y="5013176"/>
            <a:ext cx="3131840" cy="720080"/>
            <a:chOff x="6120680" y="5085184"/>
            <a:chExt cx="3131840" cy="720080"/>
          </a:xfrm>
        </p:grpSpPr>
        <p:sp>
          <p:nvSpPr>
            <p:cNvPr id="22" name="Rounded Rectangular Callout 21"/>
            <p:cNvSpPr/>
            <p:nvPr/>
          </p:nvSpPr>
          <p:spPr>
            <a:xfrm>
              <a:off x="6156176" y="5085184"/>
              <a:ext cx="2664296" cy="720080"/>
            </a:xfrm>
            <a:prstGeom prst="wedgeRoundRectCallout">
              <a:avLst>
                <a:gd name="adj1" fmla="val 13630"/>
                <a:gd name="adj2" fmla="val -1195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120680" y="5229200"/>
              <a:ext cx="3131840" cy="338554"/>
            </a:xfrm>
            <a:prstGeom prst="rect">
              <a:avLst/>
            </a:prstGeom>
            <a:noFill/>
          </p:spPr>
          <p:txBody>
            <a:bodyPr wrap="square" rtlCol="0">
              <a:spAutoFit/>
            </a:bodyPr>
            <a:lstStyle/>
            <a:p>
              <a:r>
                <a:rPr lang="en-US" sz="1600" b="1" dirty="0" smtClean="0">
                  <a:solidFill>
                    <a:schemeClr val="bg1"/>
                  </a:solidFill>
                </a:rPr>
                <a:t>I would hire him again, yes!</a:t>
              </a:r>
              <a:endParaRPr lang="en-US" sz="1600" b="1" dirty="0">
                <a:solidFill>
                  <a:schemeClr val="bg1"/>
                </a:solidFill>
              </a:endParaRPr>
            </a:p>
          </p:txBody>
        </p:sp>
      </p:grpSp>
      <p:grpSp>
        <p:nvGrpSpPr>
          <p:cNvPr id="15" name="Group 26"/>
          <p:cNvGrpSpPr/>
          <p:nvPr/>
        </p:nvGrpSpPr>
        <p:grpSpPr>
          <a:xfrm>
            <a:off x="5220072" y="2564904"/>
            <a:ext cx="1728192" cy="576064"/>
            <a:chOff x="5220072" y="2636912"/>
            <a:chExt cx="1728192" cy="576064"/>
          </a:xfrm>
        </p:grpSpPr>
        <p:sp>
          <p:nvSpPr>
            <p:cNvPr id="17" name="Rounded Rectangular Callout 16"/>
            <p:cNvSpPr/>
            <p:nvPr/>
          </p:nvSpPr>
          <p:spPr>
            <a:xfrm flipH="1">
              <a:off x="5292080" y="2636912"/>
              <a:ext cx="1656184" cy="576064"/>
            </a:xfrm>
            <a:prstGeom prst="wedgeRoundRectCallout">
              <a:avLst>
                <a:gd name="adj1" fmla="val -62022"/>
                <a:gd name="adj2" fmla="val 457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220072" y="2780928"/>
              <a:ext cx="1728192" cy="338554"/>
            </a:xfrm>
            <a:prstGeom prst="rect">
              <a:avLst/>
            </a:prstGeom>
            <a:noFill/>
          </p:spPr>
          <p:txBody>
            <a:bodyPr wrap="square" rtlCol="0">
              <a:spAutoFit/>
            </a:bodyPr>
            <a:lstStyle/>
            <a:p>
              <a:r>
                <a:rPr lang="en-US" sz="1600" b="1" dirty="0" smtClean="0">
                  <a:solidFill>
                    <a:schemeClr val="bg1"/>
                  </a:solidFill>
                </a:rPr>
                <a:t>He works hard</a:t>
              </a:r>
            </a:p>
          </p:txBody>
        </p:sp>
      </p:grpSp>
      <p:grpSp>
        <p:nvGrpSpPr>
          <p:cNvPr id="18" name="Group 25"/>
          <p:cNvGrpSpPr/>
          <p:nvPr/>
        </p:nvGrpSpPr>
        <p:grpSpPr>
          <a:xfrm>
            <a:off x="6876256" y="1700808"/>
            <a:ext cx="2267744" cy="432048"/>
            <a:chOff x="6876256" y="1916832"/>
            <a:chExt cx="2267744" cy="432048"/>
          </a:xfrm>
        </p:grpSpPr>
        <p:sp>
          <p:nvSpPr>
            <p:cNvPr id="16" name="Rounded Rectangular Callout 15"/>
            <p:cNvSpPr/>
            <p:nvPr/>
          </p:nvSpPr>
          <p:spPr>
            <a:xfrm flipH="1">
              <a:off x="6876256" y="1916832"/>
              <a:ext cx="2088232" cy="432048"/>
            </a:xfrm>
            <a:prstGeom prst="wedgeRoundRectCallout">
              <a:avLst>
                <a:gd name="adj1" fmla="val -20081"/>
                <a:gd name="adj2" fmla="val 121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948264" y="1916832"/>
              <a:ext cx="2195736" cy="338554"/>
            </a:xfrm>
            <a:prstGeom prst="rect">
              <a:avLst/>
            </a:prstGeom>
            <a:noFill/>
          </p:spPr>
          <p:txBody>
            <a:bodyPr wrap="square" rtlCol="0">
              <a:spAutoFit/>
            </a:bodyPr>
            <a:lstStyle/>
            <a:p>
              <a:r>
                <a:rPr lang="en-US" sz="1600" b="1" dirty="0" smtClean="0">
                  <a:solidFill>
                    <a:schemeClr val="bg1"/>
                  </a:solidFill>
                </a:rPr>
                <a:t>He’ a Team Player</a:t>
              </a:r>
            </a:p>
          </p:txBody>
        </p:sp>
      </p:grpSp>
      <p:pic>
        <p:nvPicPr>
          <p:cNvPr id="28" name="Picture 1"/>
          <p:cNvPicPr>
            <a:picLocks noChangeAspect="1" noChangeArrowheads="1"/>
          </p:cNvPicPr>
          <p:nvPr/>
        </p:nvPicPr>
        <p:blipFill>
          <a:blip r:embed="rId3" cstate="print"/>
          <a:srcRect l="58088"/>
          <a:stretch>
            <a:fillRect/>
          </a:stretch>
        </p:blipFill>
        <p:spPr bwMode="auto">
          <a:xfrm>
            <a:off x="395536" y="2852936"/>
            <a:ext cx="964905" cy="1438897"/>
          </a:xfrm>
          <a:prstGeom prst="rect">
            <a:avLst/>
          </a:prstGeom>
          <a:noFill/>
          <a:ln w="9525">
            <a:solidFill>
              <a:schemeClr val="tx1"/>
            </a:solidFill>
            <a:miter lim="800000"/>
            <a:headEnd/>
            <a:tailEnd/>
          </a:ln>
        </p:spPr>
      </p:pic>
      <p:sp>
        <p:nvSpPr>
          <p:cNvPr id="31" name="Right Arrow 30"/>
          <p:cNvSpPr/>
          <p:nvPr/>
        </p:nvSpPr>
        <p:spPr>
          <a:xfrm>
            <a:off x="3851920" y="3068960"/>
            <a:ext cx="1080120"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186" name="Picture 2" descr="http://www.blogcdn.com/jobs.aol.com/articles/media/2009/07/computer_information_system_managers.jpg"/>
          <p:cNvPicPr>
            <a:picLocks noChangeAspect="1" noChangeArrowheads="1"/>
          </p:cNvPicPr>
          <p:nvPr/>
        </p:nvPicPr>
        <p:blipFill>
          <a:blip r:embed="rId4" cstate="print"/>
          <a:srcRect l="15120" t="3780" b="22511"/>
          <a:stretch>
            <a:fillRect/>
          </a:stretch>
        </p:blipFill>
        <p:spPr bwMode="auto">
          <a:xfrm>
            <a:off x="7542442" y="2708920"/>
            <a:ext cx="1368204" cy="1584176"/>
          </a:xfrm>
          <a:prstGeom prst="rect">
            <a:avLst/>
          </a:prstGeom>
          <a:noFill/>
        </p:spPr>
      </p:pic>
      <p:sp>
        <p:nvSpPr>
          <p:cNvPr id="29" name="TextBox 28"/>
          <p:cNvSpPr txBox="1"/>
          <p:nvPr/>
        </p:nvSpPr>
        <p:spPr>
          <a:xfrm>
            <a:off x="152400" y="2362200"/>
            <a:ext cx="1475656" cy="461665"/>
          </a:xfrm>
          <a:prstGeom prst="rect">
            <a:avLst/>
          </a:prstGeom>
          <a:noFill/>
        </p:spPr>
        <p:txBody>
          <a:bodyPr wrap="square" rtlCol="0">
            <a:spAutoFit/>
          </a:bodyPr>
          <a:lstStyle/>
          <a:p>
            <a:r>
              <a:rPr lang="en-US" dirty="0" smtClean="0"/>
              <a:t>Recruiter</a:t>
            </a:r>
            <a:endParaRPr lang="en-US" dirty="0"/>
          </a:p>
        </p:txBody>
      </p:sp>
      <p:sp>
        <p:nvSpPr>
          <p:cNvPr id="30" name="TextBox 29"/>
          <p:cNvSpPr txBox="1"/>
          <p:nvPr/>
        </p:nvSpPr>
        <p:spPr>
          <a:xfrm>
            <a:off x="7473908" y="2319263"/>
            <a:ext cx="1505272" cy="461665"/>
          </a:xfrm>
          <a:prstGeom prst="rect">
            <a:avLst/>
          </a:prstGeom>
          <a:noFill/>
        </p:spPr>
        <p:txBody>
          <a:bodyPr wrap="square" rtlCol="0">
            <a:spAutoFit/>
          </a:bodyPr>
          <a:lstStyle/>
          <a:p>
            <a:r>
              <a:rPr lang="en-US" dirty="0" smtClean="0"/>
              <a:t>Reference</a:t>
            </a:r>
            <a:endParaRPr lang="en-US" dirty="0"/>
          </a:p>
        </p:txBody>
      </p:sp>
    </p:spTree>
    <p:extLst>
      <p:ext uri="{BB962C8B-B14F-4D97-AF65-F5344CB8AC3E}">
        <p14:creationId xmlns:p14="http://schemas.microsoft.com/office/powerpoint/2010/main" val="18522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p:cNvSpPr>
            <a:spLocks noGrp="1" noChangeArrowheads="1"/>
          </p:cNvSpPr>
          <p:nvPr>
            <p:ph type="title" idx="4294967295"/>
          </p:nvPr>
        </p:nvSpPr>
        <p:spPr bwMode="auto">
          <a:xfrm>
            <a:off x="381000" y="0"/>
            <a:ext cx="9236676" cy="561974"/>
          </a:xfrm>
          <a:prstGeom prst="rect">
            <a:avLst/>
          </a:prstGeom>
          <a:noFill/>
          <a:extLst/>
        </p:spPr>
        <p:txBody>
          <a:bodyPr>
            <a:normAutofit/>
          </a:bodyPr>
          <a:lstStyle/>
          <a:p>
            <a:pPr algn="ctr" eaLnBrk="1" hangingPunct="1"/>
            <a:r>
              <a:rPr lang="en-US" sz="2400" dirty="0" smtClean="0"/>
              <a:t>Authenticity - Potential Red Flags-Spot Fake References</a:t>
            </a:r>
          </a:p>
        </p:txBody>
      </p:sp>
      <p:pic>
        <p:nvPicPr>
          <p:cNvPr id="1986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2" y="1221581"/>
            <a:ext cx="8562975" cy="46958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Oval 1"/>
          <p:cNvSpPr/>
          <p:nvPr/>
        </p:nvSpPr>
        <p:spPr>
          <a:xfrm>
            <a:off x="2051050" y="2997200"/>
            <a:ext cx="1296988" cy="431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Oval 2"/>
          <p:cNvSpPr/>
          <p:nvPr/>
        </p:nvSpPr>
        <p:spPr>
          <a:xfrm>
            <a:off x="2127250" y="5105400"/>
            <a:ext cx="1225550" cy="4333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8663" name="Text Placeholder 2"/>
          <p:cNvSpPr txBox="1">
            <a:spLocks/>
          </p:cNvSpPr>
          <p:nvPr/>
        </p:nvSpPr>
        <p:spPr bwMode="auto">
          <a:xfrm>
            <a:off x="5583382" y="2565400"/>
            <a:ext cx="2663825" cy="1195388"/>
          </a:xfrm>
          <a:prstGeom prst="rect">
            <a:avLst/>
          </a:prstGeom>
          <a:solidFill>
            <a:srgbClr val="FFFF00"/>
          </a:solidFill>
          <a:ln w="9525">
            <a:solidFill>
              <a:srgbClr val="FFFF00"/>
            </a:solidFill>
            <a:miter lim="800000"/>
            <a:headEnd/>
            <a:tailEnd/>
          </a:ln>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200" dirty="0"/>
              <a:t>Matching IP address from  references employed by  different companies indicate both references used the same computer. This indicates the candidate may have falsified the references.</a:t>
            </a:r>
          </a:p>
        </p:txBody>
      </p:sp>
      <p:cxnSp>
        <p:nvCxnSpPr>
          <p:cNvPr id="5" name="Straight Arrow Connector 4"/>
          <p:cNvCxnSpPr>
            <a:endCxn id="2" idx="7"/>
          </p:cNvCxnSpPr>
          <p:nvPr/>
        </p:nvCxnSpPr>
        <p:spPr>
          <a:xfrm flipH="1">
            <a:off x="3158099" y="2755106"/>
            <a:ext cx="2425283" cy="3053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348038" y="3733800"/>
            <a:ext cx="2214562" cy="1524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169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p:cNvSpPr txBox="1">
            <a:spLocks/>
          </p:cNvSpPr>
          <p:nvPr/>
        </p:nvSpPr>
        <p:spPr>
          <a:xfrm>
            <a:off x="152400" y="0"/>
            <a:ext cx="9144000" cy="460375"/>
          </a:xfrm>
          <a:prstGeom prst="rect">
            <a:avLst/>
          </a:prstGeom>
          <a:noFill/>
        </p:spPr>
        <p:txBody>
          <a:bodyPr>
            <a:noAutofit/>
          </a:bodyPr>
          <a:lstStyle/>
          <a:p>
            <a:pPr marL="342900" marR="0" lvl="0" indent="-342900" algn="ctr" defTabSz="914400" rtl="0" eaLnBrk="0" fontAlgn="base" latinLnBrk="0" hangingPunct="0">
              <a:lnSpc>
                <a:spcPct val="100000"/>
              </a:lnSpc>
              <a:spcBef>
                <a:spcPct val="20000"/>
              </a:spcBef>
              <a:spcAft>
                <a:spcPct val="0"/>
              </a:spcAft>
              <a:buClr>
                <a:srgbClr val="FF6600"/>
              </a:buClr>
              <a:buSzTx/>
              <a:tabLst/>
              <a:defRPr/>
            </a:pPr>
            <a:r>
              <a:rPr kumimoji="0" lang="en-US" sz="2800" b="0" i="0" u="none" strike="noStrike" kern="1200" cap="none" spc="0" normalizeH="0" baseline="0" noProof="0" dirty="0" smtClean="0">
                <a:ln>
                  <a:noFill/>
                </a:ln>
                <a:solidFill>
                  <a:schemeClr val="bg1"/>
                </a:solidFill>
                <a:effectLst/>
                <a:uLnTx/>
                <a:uFillTx/>
                <a:latin typeface="+mj-lt"/>
                <a:ea typeface="+mn-ea"/>
                <a:cs typeface="+mn-cs"/>
              </a:rPr>
              <a:t>Validated Candidate – Good Fit</a:t>
            </a:r>
          </a:p>
        </p:txBody>
      </p:sp>
      <p:grpSp>
        <p:nvGrpSpPr>
          <p:cNvPr id="6" name="Group 5"/>
          <p:cNvGrpSpPr/>
          <p:nvPr/>
        </p:nvGrpSpPr>
        <p:grpSpPr>
          <a:xfrm>
            <a:off x="250783" y="976745"/>
            <a:ext cx="8642429" cy="4890654"/>
            <a:chOff x="250783" y="976745"/>
            <a:chExt cx="8642429" cy="4890654"/>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783" y="990600"/>
              <a:ext cx="8642429" cy="487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03765" y="976745"/>
              <a:ext cx="1295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1000" y="1250372"/>
              <a:ext cx="152400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38400" y="1911927"/>
              <a:ext cx="1295400" cy="1143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85244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
          <p:cNvSpPr txBox="1">
            <a:spLocks/>
          </p:cNvSpPr>
          <p:nvPr/>
        </p:nvSpPr>
        <p:spPr>
          <a:xfrm>
            <a:off x="228600" y="30884"/>
            <a:ext cx="9144000" cy="460375"/>
          </a:xfrm>
          <a:prstGeom prst="rect">
            <a:avLst/>
          </a:prstGeom>
          <a:noFill/>
        </p:spPr>
        <p:txBody>
          <a:bodyPr>
            <a:noAutofit/>
          </a:bodyPr>
          <a:lstStyle/>
          <a:p>
            <a:pPr marL="342900" marR="0" lvl="0" indent="-342900" algn="ctr" defTabSz="914400" rtl="0" eaLnBrk="0" fontAlgn="base" latinLnBrk="0" hangingPunct="0">
              <a:lnSpc>
                <a:spcPct val="100000"/>
              </a:lnSpc>
              <a:spcBef>
                <a:spcPct val="20000"/>
              </a:spcBef>
              <a:spcAft>
                <a:spcPct val="0"/>
              </a:spcAft>
              <a:buClr>
                <a:srgbClr val="FF6600"/>
              </a:buClr>
              <a:buSzTx/>
              <a:tabLst/>
              <a:defRPr/>
            </a:pPr>
            <a:r>
              <a:rPr kumimoji="0" lang="en-US" sz="2800" b="0" i="0" u="none" strike="noStrike" kern="1200" cap="none" spc="0" normalizeH="0" baseline="0" noProof="0" dirty="0" smtClean="0">
                <a:ln>
                  <a:noFill/>
                </a:ln>
                <a:solidFill>
                  <a:schemeClr val="bg1"/>
                </a:solidFill>
                <a:effectLst/>
                <a:uLnTx/>
                <a:uFillTx/>
                <a:latin typeface="+mj-lt"/>
                <a:ea typeface="+mn-ea"/>
                <a:cs typeface="+mn-cs"/>
              </a:rPr>
              <a:t>Validated Candidate – Good Fit</a:t>
            </a:r>
          </a:p>
        </p:txBody>
      </p:sp>
      <p:grpSp>
        <p:nvGrpSpPr>
          <p:cNvPr id="5" name="Group 4"/>
          <p:cNvGrpSpPr/>
          <p:nvPr/>
        </p:nvGrpSpPr>
        <p:grpSpPr>
          <a:xfrm>
            <a:off x="306532" y="1143000"/>
            <a:ext cx="8686412" cy="4876800"/>
            <a:chOff x="306532" y="1143000"/>
            <a:chExt cx="8686412" cy="487680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32" y="1143000"/>
              <a:ext cx="868641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4690" y="1253835"/>
              <a:ext cx="8382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79206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
          <p:cNvSpPr txBox="1">
            <a:spLocks/>
          </p:cNvSpPr>
          <p:nvPr/>
        </p:nvSpPr>
        <p:spPr>
          <a:xfrm>
            <a:off x="304800" y="37811"/>
            <a:ext cx="9152238" cy="460375"/>
          </a:xfrm>
          <a:prstGeom prst="rect">
            <a:avLst/>
          </a:prstGeom>
          <a:noFill/>
        </p:spPr>
        <p:txBody>
          <a:bodyPr>
            <a:noAutofit/>
          </a:bodyPr>
          <a:lstStyle/>
          <a:p>
            <a:pPr marL="342900" marR="0" lvl="0" indent="-342900" algn="ctr" defTabSz="914400" rtl="0" eaLnBrk="0" fontAlgn="base" latinLnBrk="0" hangingPunct="0">
              <a:lnSpc>
                <a:spcPct val="100000"/>
              </a:lnSpc>
              <a:spcBef>
                <a:spcPct val="20000"/>
              </a:spcBef>
              <a:spcAft>
                <a:spcPct val="0"/>
              </a:spcAft>
              <a:buClr>
                <a:srgbClr val="FF6600"/>
              </a:buClr>
              <a:buSzTx/>
              <a:tabLst/>
              <a:defRPr/>
            </a:pPr>
            <a:r>
              <a:rPr kumimoji="0" lang="en-US" sz="2800" b="0" i="0" u="none" strike="noStrike" kern="1200" cap="none" spc="0" normalizeH="0" baseline="0" noProof="0" dirty="0" smtClean="0">
                <a:ln>
                  <a:noFill/>
                </a:ln>
                <a:solidFill>
                  <a:schemeClr val="bg1"/>
                </a:solidFill>
                <a:effectLst/>
                <a:uLnTx/>
                <a:uFillTx/>
                <a:latin typeface="+mj-lt"/>
                <a:ea typeface="+mn-ea"/>
                <a:cs typeface="+mn-cs"/>
              </a:rPr>
              <a:t>Pause or Avoid this Candidate – Low Scoring</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362075"/>
            <a:ext cx="737235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194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5" y="1400175"/>
            <a:ext cx="721995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ubtitle 1"/>
          <p:cNvSpPr txBox="1">
            <a:spLocks/>
          </p:cNvSpPr>
          <p:nvPr/>
        </p:nvSpPr>
        <p:spPr>
          <a:xfrm>
            <a:off x="152400" y="23957"/>
            <a:ext cx="9144000" cy="460375"/>
          </a:xfrm>
          <a:prstGeom prst="rect">
            <a:avLst/>
          </a:prstGeom>
          <a:noFill/>
        </p:spPr>
        <p:txBody>
          <a:bodyPr>
            <a:noAutofit/>
          </a:bodyPr>
          <a:lstStyle/>
          <a:p>
            <a:pPr marL="342900" marR="0" lvl="0" indent="-342900" algn="ctr" defTabSz="914400" rtl="0" eaLnBrk="0" fontAlgn="base" latinLnBrk="0" hangingPunct="0">
              <a:lnSpc>
                <a:spcPct val="100000"/>
              </a:lnSpc>
              <a:spcBef>
                <a:spcPct val="20000"/>
              </a:spcBef>
              <a:spcAft>
                <a:spcPct val="0"/>
              </a:spcAft>
              <a:buClr>
                <a:srgbClr val="FF6600"/>
              </a:buClr>
              <a:buSzTx/>
              <a:tabLst/>
              <a:defRPr/>
            </a:pPr>
            <a:r>
              <a:rPr kumimoji="0" lang="en-US" sz="2800" b="0" i="0" u="none" strike="noStrike" kern="1200" cap="none" spc="0" normalizeH="0" baseline="0" noProof="0" dirty="0" smtClean="0">
                <a:ln>
                  <a:noFill/>
                </a:ln>
                <a:solidFill>
                  <a:schemeClr val="bg1"/>
                </a:solidFill>
                <a:effectLst/>
                <a:uLnTx/>
                <a:uFillTx/>
                <a:latin typeface="+mj-lt"/>
                <a:ea typeface="+mn-ea"/>
                <a:cs typeface="+mn-cs"/>
              </a:rPr>
              <a:t>Professionalism</a:t>
            </a:r>
          </a:p>
        </p:txBody>
      </p:sp>
      <p:sp>
        <p:nvSpPr>
          <p:cNvPr id="4" name="Oval 3"/>
          <p:cNvSpPr/>
          <p:nvPr/>
        </p:nvSpPr>
        <p:spPr>
          <a:xfrm>
            <a:off x="762000" y="2438400"/>
            <a:ext cx="396240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8216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74" y="1535666"/>
            <a:ext cx="8794273" cy="368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ubtitle 1"/>
          <p:cNvSpPr txBox="1">
            <a:spLocks/>
          </p:cNvSpPr>
          <p:nvPr/>
        </p:nvSpPr>
        <p:spPr>
          <a:xfrm>
            <a:off x="175756" y="0"/>
            <a:ext cx="9160476" cy="460375"/>
          </a:xfrm>
          <a:prstGeom prst="rect">
            <a:avLst/>
          </a:prstGeom>
          <a:noFill/>
        </p:spPr>
        <p:txBody>
          <a:bodyPr>
            <a:noAutofit/>
          </a:bodyPr>
          <a:lstStyle/>
          <a:p>
            <a:pPr marL="342900" marR="0" lvl="0" indent="-342900" algn="ctr" defTabSz="914400" rtl="0" eaLnBrk="0" fontAlgn="base" latinLnBrk="0" hangingPunct="0">
              <a:lnSpc>
                <a:spcPct val="100000"/>
              </a:lnSpc>
              <a:spcBef>
                <a:spcPct val="20000"/>
              </a:spcBef>
              <a:spcAft>
                <a:spcPct val="0"/>
              </a:spcAft>
              <a:buClr>
                <a:srgbClr val="FF6600"/>
              </a:buClr>
              <a:buSzTx/>
              <a:tabLst/>
              <a:defRPr/>
            </a:pPr>
            <a:r>
              <a:rPr lang="en-US" sz="2800" dirty="0" smtClean="0">
                <a:solidFill>
                  <a:schemeClr val="bg1"/>
                </a:solidFill>
                <a:latin typeface="+mj-lt"/>
              </a:rPr>
              <a:t>Interpersonal Skills</a:t>
            </a:r>
            <a:endParaRPr kumimoji="0" lang="en-US" sz="2800" b="0" i="0" u="none" strike="noStrike" kern="1200" cap="none" spc="0" normalizeH="0" baseline="0" noProof="0" dirty="0" smtClean="0">
              <a:ln>
                <a:noFill/>
              </a:ln>
              <a:solidFill>
                <a:schemeClr val="bg1"/>
              </a:solidFill>
              <a:effectLst/>
              <a:uLnTx/>
              <a:uFillTx/>
              <a:latin typeface="+mj-lt"/>
            </a:endParaRPr>
          </a:p>
        </p:txBody>
      </p:sp>
      <p:sp>
        <p:nvSpPr>
          <p:cNvPr id="5" name="Oval 4"/>
          <p:cNvSpPr/>
          <p:nvPr/>
        </p:nvSpPr>
        <p:spPr>
          <a:xfrm>
            <a:off x="167552" y="3955470"/>
            <a:ext cx="5311917"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9865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
          <p:cNvSpPr txBox="1">
            <a:spLocks/>
          </p:cNvSpPr>
          <p:nvPr/>
        </p:nvSpPr>
        <p:spPr>
          <a:xfrm>
            <a:off x="216455" y="41565"/>
            <a:ext cx="9144001" cy="460375"/>
          </a:xfrm>
          <a:prstGeom prst="rect">
            <a:avLst/>
          </a:prstGeom>
          <a:noFill/>
        </p:spPr>
        <p:txBody>
          <a:bodyPr>
            <a:noAutofit/>
          </a:bodyPr>
          <a:lstStyle/>
          <a:p>
            <a:pPr marL="342900" marR="0" lvl="0" indent="-342900" algn="ctr" defTabSz="914400" rtl="0" eaLnBrk="0" fontAlgn="base" latinLnBrk="0" hangingPunct="0">
              <a:lnSpc>
                <a:spcPct val="100000"/>
              </a:lnSpc>
              <a:spcBef>
                <a:spcPct val="20000"/>
              </a:spcBef>
              <a:spcAft>
                <a:spcPct val="0"/>
              </a:spcAft>
              <a:buClr>
                <a:srgbClr val="FF6600"/>
              </a:buClr>
              <a:buSzTx/>
              <a:tabLst/>
              <a:defRPr/>
            </a:pPr>
            <a:r>
              <a:rPr kumimoji="0" lang="en-US" sz="2800" b="0" i="0" u="none" strike="noStrike" kern="1200" cap="none" spc="0" normalizeH="0" baseline="0" noProof="0" dirty="0" smtClean="0">
                <a:ln>
                  <a:noFill/>
                </a:ln>
                <a:solidFill>
                  <a:schemeClr val="bg1"/>
                </a:solidFill>
                <a:effectLst/>
                <a:uLnTx/>
                <a:uFillTx/>
                <a:latin typeface="+mj-lt"/>
                <a:ea typeface="+mn-ea"/>
                <a:cs typeface="+mn-cs"/>
              </a:rPr>
              <a:t>Problem Solving</a:t>
            </a:r>
            <a:r>
              <a:rPr kumimoji="0" lang="en-US" sz="2800" b="0" i="0" u="none" strike="noStrike" kern="1200" cap="none" spc="0" normalizeH="0" noProof="0" dirty="0" smtClean="0">
                <a:ln>
                  <a:noFill/>
                </a:ln>
                <a:solidFill>
                  <a:schemeClr val="bg1"/>
                </a:solidFill>
                <a:effectLst/>
                <a:uLnTx/>
                <a:uFillTx/>
                <a:latin typeface="+mj-lt"/>
                <a:ea typeface="+mn-ea"/>
                <a:cs typeface="+mn-cs"/>
              </a:rPr>
              <a:t> and Adaptability</a:t>
            </a:r>
            <a:endParaRPr kumimoji="0" lang="en-US" sz="2800" b="0" i="0" u="none" strike="noStrike" kern="1200" cap="none" spc="0" normalizeH="0" baseline="0" noProof="0" dirty="0" smtClean="0">
              <a:ln>
                <a:noFill/>
              </a:ln>
              <a:solidFill>
                <a:schemeClr val="bg1"/>
              </a:solidFill>
              <a:effectLst/>
              <a:uLnTx/>
              <a:uFillTx/>
              <a:latin typeface="+mj-lt"/>
              <a:ea typeface="+mn-ea"/>
              <a:cs typeface="+mn-cs"/>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295400"/>
            <a:ext cx="8338457"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123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1"/>
          <p:cNvSpPr txBox="1">
            <a:spLocks/>
          </p:cNvSpPr>
          <p:nvPr/>
        </p:nvSpPr>
        <p:spPr>
          <a:xfrm>
            <a:off x="152400" y="41565"/>
            <a:ext cx="9154298" cy="460375"/>
          </a:xfrm>
          <a:prstGeom prst="rect">
            <a:avLst/>
          </a:prstGeom>
          <a:noFill/>
        </p:spPr>
        <p:txBody>
          <a:bodyPr>
            <a:noAutofit/>
          </a:bodyPr>
          <a:lstStyle/>
          <a:p>
            <a:pPr marL="342900" marR="0" lvl="0" indent="-342900" algn="ctr" defTabSz="914400" rtl="0" eaLnBrk="0" fontAlgn="base" latinLnBrk="0" hangingPunct="0">
              <a:lnSpc>
                <a:spcPct val="100000"/>
              </a:lnSpc>
              <a:spcBef>
                <a:spcPct val="20000"/>
              </a:spcBef>
              <a:spcAft>
                <a:spcPct val="0"/>
              </a:spcAft>
              <a:buClr>
                <a:srgbClr val="FF6600"/>
              </a:buClr>
              <a:buSzTx/>
              <a:tabLst/>
              <a:defRPr/>
            </a:pPr>
            <a:r>
              <a:rPr kumimoji="0" lang="en-US" sz="2800" b="0" i="0" u="none" strike="noStrike" kern="1200" cap="none" spc="0" normalizeH="0" baseline="0" noProof="0" dirty="0" smtClean="0">
                <a:ln>
                  <a:noFill/>
                </a:ln>
                <a:solidFill>
                  <a:schemeClr val="bg1"/>
                </a:solidFill>
                <a:effectLst/>
                <a:uLnTx/>
                <a:uFillTx/>
                <a:latin typeface="+mj-lt"/>
                <a:ea typeface="+mn-ea"/>
                <a:cs typeface="+mn-cs"/>
              </a:rPr>
              <a:t>Personal Values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8371114"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0701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257175" y="0"/>
            <a:ext cx="9144000" cy="523875"/>
          </a:xfrm>
          <a:prstGeom prst="rect">
            <a:avLst/>
          </a:prstGeom>
          <a:noFill/>
          <a:ln w="9525">
            <a:noFill/>
            <a:miter lim="800000"/>
            <a:headEnd/>
            <a:tailEnd/>
          </a:ln>
        </p:spPr>
        <p:txBody>
          <a:bodyPr wrap="square">
            <a:spAutoFit/>
          </a:bodyPr>
          <a:lstStyle/>
          <a:p>
            <a:pPr algn="ctr" fontAlgn="auto">
              <a:spcBef>
                <a:spcPts val="0"/>
              </a:spcBef>
              <a:spcAft>
                <a:spcPts val="0"/>
              </a:spcAft>
              <a:defRPr/>
            </a:pPr>
            <a:r>
              <a:rPr lang="en-US" sz="2800" dirty="0">
                <a:solidFill>
                  <a:schemeClr val="bg1"/>
                </a:solidFill>
                <a:latin typeface="+mj-lt"/>
              </a:rPr>
              <a:t>Verbatim Comments</a:t>
            </a: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4442"/>
          <a:stretch/>
        </p:blipFill>
        <p:spPr bwMode="auto">
          <a:xfrm>
            <a:off x="457200" y="990600"/>
            <a:ext cx="7704859"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9575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0"/>
            <a:ext cx="9144000" cy="523875"/>
          </a:xfrm>
          <a:prstGeom prst="rect">
            <a:avLst/>
          </a:prstGeom>
          <a:noFill/>
          <a:ln w="9525">
            <a:noFill/>
            <a:miter lim="800000"/>
            <a:headEnd/>
            <a:tailEnd/>
          </a:ln>
        </p:spPr>
        <p:txBody>
          <a:bodyPr wrap="square">
            <a:spAutoFit/>
          </a:bodyPr>
          <a:lstStyle/>
          <a:p>
            <a:pPr algn="ctr" fontAlgn="auto">
              <a:spcBef>
                <a:spcPts val="0"/>
              </a:spcBef>
              <a:spcAft>
                <a:spcPts val="0"/>
              </a:spcAft>
              <a:defRPr/>
            </a:pPr>
            <a:r>
              <a:rPr lang="en-US" sz="2800" dirty="0">
                <a:solidFill>
                  <a:schemeClr val="bg1"/>
                </a:solidFill>
                <a:latin typeface="+mj-lt"/>
              </a:rPr>
              <a:t>Verbatim Comments</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83592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9829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ular Callout 10"/>
          <p:cNvSpPr/>
          <p:nvPr/>
        </p:nvSpPr>
        <p:spPr>
          <a:xfrm>
            <a:off x="1835696" y="2276872"/>
            <a:ext cx="1728192" cy="504056"/>
          </a:xfrm>
          <a:prstGeom prst="wedgeRoundRectCallout">
            <a:avLst>
              <a:gd name="adj1" fmla="val -62022"/>
              <a:gd name="adj2" fmla="val 457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381000" y="1600200"/>
            <a:ext cx="1872208" cy="504056"/>
          </a:xfrm>
          <a:prstGeom prst="wedgeRoundRectCallout">
            <a:avLst>
              <a:gd name="adj1" fmla="val -20081"/>
              <a:gd name="adj2" fmla="val 121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1560" y="1556792"/>
            <a:ext cx="1800200" cy="338554"/>
          </a:xfrm>
          <a:prstGeom prst="rect">
            <a:avLst/>
          </a:prstGeom>
          <a:noFill/>
        </p:spPr>
        <p:txBody>
          <a:bodyPr wrap="square" rtlCol="0">
            <a:spAutoFit/>
          </a:bodyPr>
          <a:lstStyle/>
          <a:p>
            <a:r>
              <a:rPr lang="en-US" sz="1600" b="1" dirty="0" smtClean="0">
                <a:solidFill>
                  <a:schemeClr val="bg1"/>
                </a:solidFill>
              </a:rPr>
              <a:t>Phone interview</a:t>
            </a:r>
          </a:p>
        </p:txBody>
      </p:sp>
      <p:sp>
        <p:nvSpPr>
          <p:cNvPr id="7" name="TextBox 6"/>
          <p:cNvSpPr txBox="1"/>
          <p:nvPr/>
        </p:nvSpPr>
        <p:spPr>
          <a:xfrm>
            <a:off x="1979712" y="2348880"/>
            <a:ext cx="1440160" cy="338554"/>
          </a:xfrm>
          <a:prstGeom prst="rect">
            <a:avLst/>
          </a:prstGeom>
          <a:noFill/>
        </p:spPr>
        <p:txBody>
          <a:bodyPr wrap="square" rtlCol="0">
            <a:spAutoFit/>
          </a:bodyPr>
          <a:lstStyle/>
          <a:p>
            <a:r>
              <a:rPr lang="en-US" sz="1600" b="1" dirty="0" smtClean="0">
                <a:solidFill>
                  <a:schemeClr val="bg1"/>
                </a:solidFill>
              </a:rPr>
              <a:t>Face to Face </a:t>
            </a:r>
          </a:p>
        </p:txBody>
      </p:sp>
      <p:sp>
        <p:nvSpPr>
          <p:cNvPr id="12" name="Rounded Rectangular Callout 11"/>
          <p:cNvSpPr/>
          <p:nvPr/>
        </p:nvSpPr>
        <p:spPr>
          <a:xfrm>
            <a:off x="611560" y="5013176"/>
            <a:ext cx="2448272" cy="648072"/>
          </a:xfrm>
          <a:prstGeom prst="wedgeRoundRectCallout">
            <a:avLst>
              <a:gd name="adj1" fmla="val -34062"/>
              <a:gd name="adj2" fmla="val -1021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3568" y="5013176"/>
            <a:ext cx="2376264" cy="584775"/>
          </a:xfrm>
          <a:prstGeom prst="rect">
            <a:avLst/>
          </a:prstGeom>
          <a:noFill/>
        </p:spPr>
        <p:txBody>
          <a:bodyPr wrap="square" rtlCol="0">
            <a:spAutoFit/>
          </a:bodyPr>
          <a:lstStyle/>
          <a:p>
            <a:r>
              <a:rPr lang="en-US" sz="1600" b="1" dirty="0" smtClean="0">
                <a:solidFill>
                  <a:schemeClr val="bg1"/>
                </a:solidFill>
              </a:rPr>
              <a:t>Personality / Behavior Assessments</a:t>
            </a:r>
            <a:endParaRPr lang="en-US" sz="1600" b="1" dirty="0">
              <a:solidFill>
                <a:schemeClr val="bg1"/>
              </a:solidFill>
            </a:endParaRPr>
          </a:p>
        </p:txBody>
      </p:sp>
      <p:grpSp>
        <p:nvGrpSpPr>
          <p:cNvPr id="2" name="Group 29"/>
          <p:cNvGrpSpPr/>
          <p:nvPr/>
        </p:nvGrpSpPr>
        <p:grpSpPr>
          <a:xfrm>
            <a:off x="1835696" y="3933056"/>
            <a:ext cx="1152129" cy="576064"/>
            <a:chOff x="2195736" y="3573016"/>
            <a:chExt cx="1347105" cy="504056"/>
          </a:xfrm>
        </p:grpSpPr>
        <p:sp>
          <p:nvSpPr>
            <p:cNvPr id="14" name="Rounded Rectangular Callout 13"/>
            <p:cNvSpPr/>
            <p:nvPr/>
          </p:nvSpPr>
          <p:spPr>
            <a:xfrm>
              <a:off x="2195736" y="3573016"/>
              <a:ext cx="1224136" cy="504056"/>
            </a:xfrm>
            <a:prstGeom prst="wedgeRoundRectCallout">
              <a:avLst>
                <a:gd name="adj1" fmla="val -75030"/>
                <a:gd name="adj2" fmla="val -463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67745" y="3645023"/>
              <a:ext cx="1275096" cy="296235"/>
            </a:xfrm>
            <a:prstGeom prst="rect">
              <a:avLst/>
            </a:prstGeom>
            <a:noFill/>
          </p:spPr>
          <p:txBody>
            <a:bodyPr wrap="square" rtlCol="0">
              <a:spAutoFit/>
            </a:bodyPr>
            <a:lstStyle/>
            <a:p>
              <a:r>
                <a:rPr lang="en-US" sz="1600" b="1" dirty="0" smtClean="0">
                  <a:solidFill>
                    <a:schemeClr val="bg1"/>
                  </a:solidFill>
                </a:rPr>
                <a:t>Resume </a:t>
              </a:r>
            </a:p>
          </p:txBody>
        </p:sp>
      </p:grpSp>
      <p:sp>
        <p:nvSpPr>
          <p:cNvPr id="13" name="Title 1"/>
          <p:cNvSpPr>
            <a:spLocks noGrp="1"/>
          </p:cNvSpPr>
          <p:nvPr>
            <p:ph type="title"/>
          </p:nvPr>
        </p:nvSpPr>
        <p:spPr>
          <a:xfrm>
            <a:off x="30979" y="-76200"/>
            <a:ext cx="9144001" cy="714380"/>
          </a:xfrm>
        </p:spPr>
        <p:txBody>
          <a:bodyPr>
            <a:normAutofit/>
          </a:bodyPr>
          <a:lstStyle/>
          <a:p>
            <a:pPr algn="ctr"/>
            <a:r>
              <a:rPr lang="en-US" sz="2800" dirty="0" smtClean="0"/>
              <a:t>A New Perspective – </a:t>
            </a:r>
            <a:r>
              <a:rPr lang="en-US" sz="2800" b="1" dirty="0" smtClean="0"/>
              <a:t>The New Paradigm</a:t>
            </a:r>
          </a:p>
        </p:txBody>
      </p:sp>
      <p:grpSp>
        <p:nvGrpSpPr>
          <p:cNvPr id="3" name="Group 41"/>
          <p:cNvGrpSpPr/>
          <p:nvPr/>
        </p:nvGrpSpPr>
        <p:grpSpPr>
          <a:xfrm>
            <a:off x="5868144" y="1700808"/>
            <a:ext cx="2880320" cy="3888432"/>
            <a:chOff x="5868144" y="1700808"/>
            <a:chExt cx="2880320" cy="3888432"/>
          </a:xfrm>
        </p:grpSpPr>
        <p:sp>
          <p:nvSpPr>
            <p:cNvPr id="39" name="Rounded Rectangle 38"/>
            <p:cNvSpPr/>
            <p:nvPr/>
          </p:nvSpPr>
          <p:spPr>
            <a:xfrm>
              <a:off x="7524328" y="4380840"/>
              <a:ext cx="1224136" cy="504056"/>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372200" y="5085184"/>
              <a:ext cx="1800200" cy="504056"/>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6012160" y="4365104"/>
              <a:ext cx="1224136" cy="504056"/>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7796624" y="2290940"/>
              <a:ext cx="864096" cy="432048"/>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6876256" y="1700808"/>
              <a:ext cx="1080120" cy="432048"/>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868144" y="2276872"/>
              <a:ext cx="1311146" cy="432048"/>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940152" y="2348880"/>
              <a:ext cx="1311146" cy="461665"/>
            </a:xfrm>
            <a:prstGeom prst="rect">
              <a:avLst/>
            </a:prstGeom>
            <a:noFill/>
          </p:spPr>
          <p:txBody>
            <a:bodyPr wrap="square" rtlCol="0">
              <a:spAutoFit/>
            </a:bodyPr>
            <a:lstStyle/>
            <a:p>
              <a:r>
                <a:rPr lang="en-US" sz="1200" b="1" dirty="0" smtClean="0">
                  <a:solidFill>
                    <a:schemeClr val="bg1"/>
                  </a:solidFill>
                </a:rPr>
                <a:t>Dependability</a:t>
              </a:r>
            </a:p>
          </p:txBody>
        </p:sp>
        <p:sp>
          <p:nvSpPr>
            <p:cNvPr id="16" name="TextBox 15"/>
            <p:cNvSpPr txBox="1"/>
            <p:nvPr/>
          </p:nvSpPr>
          <p:spPr>
            <a:xfrm>
              <a:off x="6444208" y="5157192"/>
              <a:ext cx="1728192" cy="288032"/>
            </a:xfrm>
            <a:prstGeom prst="rect">
              <a:avLst/>
            </a:prstGeom>
            <a:noFill/>
          </p:spPr>
          <p:txBody>
            <a:bodyPr wrap="square" rtlCol="0">
              <a:spAutoFit/>
            </a:bodyPr>
            <a:lstStyle/>
            <a:p>
              <a:r>
                <a:rPr lang="en-US" sz="1200" b="1" dirty="0" smtClean="0">
                  <a:solidFill>
                    <a:schemeClr val="bg1"/>
                  </a:solidFill>
                </a:rPr>
                <a:t>Interpersonal Skills</a:t>
              </a:r>
              <a:endParaRPr lang="en-US" sz="1200" b="1" dirty="0">
                <a:solidFill>
                  <a:schemeClr val="bg1"/>
                </a:solidFill>
              </a:endParaRPr>
            </a:p>
          </p:txBody>
        </p:sp>
        <p:sp>
          <p:nvSpPr>
            <p:cNvPr id="17" name="TextBox 16"/>
            <p:cNvSpPr txBox="1"/>
            <p:nvPr/>
          </p:nvSpPr>
          <p:spPr>
            <a:xfrm>
              <a:off x="7596336" y="4466916"/>
              <a:ext cx="1080120" cy="288032"/>
            </a:xfrm>
            <a:prstGeom prst="rect">
              <a:avLst/>
            </a:prstGeom>
            <a:noFill/>
          </p:spPr>
          <p:txBody>
            <a:bodyPr wrap="square" rtlCol="0">
              <a:spAutoFit/>
            </a:bodyPr>
            <a:lstStyle/>
            <a:p>
              <a:r>
                <a:rPr lang="en-US" sz="1200" b="1" dirty="0" smtClean="0">
                  <a:solidFill>
                    <a:schemeClr val="bg1"/>
                  </a:solidFill>
                </a:rPr>
                <a:t>Personality</a:t>
              </a:r>
            </a:p>
          </p:txBody>
        </p:sp>
        <p:sp>
          <p:nvSpPr>
            <p:cNvPr id="19" name="TextBox 18"/>
            <p:cNvSpPr txBox="1"/>
            <p:nvPr/>
          </p:nvSpPr>
          <p:spPr>
            <a:xfrm>
              <a:off x="6948264" y="1772816"/>
              <a:ext cx="1008112" cy="288032"/>
            </a:xfrm>
            <a:prstGeom prst="rect">
              <a:avLst/>
            </a:prstGeom>
            <a:noFill/>
          </p:spPr>
          <p:txBody>
            <a:bodyPr wrap="square" rtlCol="0">
              <a:spAutoFit/>
            </a:bodyPr>
            <a:lstStyle/>
            <a:p>
              <a:r>
                <a:rPr lang="en-US" sz="1200" b="1" dirty="0" smtClean="0">
                  <a:solidFill>
                    <a:schemeClr val="bg1"/>
                  </a:solidFill>
                </a:rPr>
                <a:t>Work Ethic</a:t>
              </a:r>
              <a:endParaRPr lang="en-US" sz="1200" b="1" dirty="0">
                <a:solidFill>
                  <a:schemeClr val="bg1"/>
                </a:solidFill>
              </a:endParaRPr>
            </a:p>
          </p:txBody>
        </p:sp>
        <p:sp>
          <p:nvSpPr>
            <p:cNvPr id="20" name="TextBox 19"/>
            <p:cNvSpPr txBox="1"/>
            <p:nvPr/>
          </p:nvSpPr>
          <p:spPr>
            <a:xfrm>
              <a:off x="6156176" y="4437112"/>
              <a:ext cx="1080120" cy="288032"/>
            </a:xfrm>
            <a:prstGeom prst="rect">
              <a:avLst/>
            </a:prstGeom>
            <a:noFill/>
          </p:spPr>
          <p:txBody>
            <a:bodyPr wrap="square" rtlCol="0">
              <a:spAutoFit/>
            </a:bodyPr>
            <a:lstStyle/>
            <a:p>
              <a:r>
                <a:rPr lang="en-US" sz="1200" b="1" dirty="0" smtClean="0">
                  <a:solidFill>
                    <a:schemeClr val="bg1"/>
                  </a:solidFill>
                </a:rPr>
                <a:t>Teamwork</a:t>
              </a:r>
            </a:p>
          </p:txBody>
        </p:sp>
        <p:sp>
          <p:nvSpPr>
            <p:cNvPr id="21" name="TextBox 20"/>
            <p:cNvSpPr txBox="1"/>
            <p:nvPr/>
          </p:nvSpPr>
          <p:spPr>
            <a:xfrm>
              <a:off x="7824760" y="2362948"/>
              <a:ext cx="864096" cy="288032"/>
            </a:xfrm>
            <a:prstGeom prst="rect">
              <a:avLst/>
            </a:prstGeom>
            <a:noFill/>
          </p:spPr>
          <p:txBody>
            <a:bodyPr wrap="square" rtlCol="0">
              <a:spAutoFit/>
            </a:bodyPr>
            <a:lstStyle/>
            <a:p>
              <a:r>
                <a:rPr lang="en-US" sz="1200" b="1" dirty="0" smtClean="0">
                  <a:solidFill>
                    <a:schemeClr val="bg1"/>
                  </a:solidFill>
                </a:rPr>
                <a:t>Integrity</a:t>
              </a:r>
            </a:p>
          </p:txBody>
        </p:sp>
      </p:grpSp>
      <p:pic>
        <p:nvPicPr>
          <p:cNvPr id="31" name="Picture 3"/>
          <p:cNvPicPr>
            <a:picLocks noChangeAspect="1" noChangeArrowheads="1"/>
          </p:cNvPicPr>
          <p:nvPr/>
        </p:nvPicPr>
        <p:blipFill>
          <a:blip r:embed="rId3" cstate="print"/>
          <a:srcRect/>
          <a:stretch>
            <a:fillRect/>
          </a:stretch>
        </p:blipFill>
        <p:spPr bwMode="auto">
          <a:xfrm>
            <a:off x="6804248" y="2924944"/>
            <a:ext cx="1083348" cy="1224136"/>
          </a:xfrm>
          <a:prstGeom prst="rect">
            <a:avLst/>
          </a:prstGeom>
          <a:noFill/>
          <a:ln w="9525">
            <a:noFill/>
            <a:miter lim="800000"/>
            <a:headEnd/>
            <a:tailEnd/>
          </a:ln>
        </p:spPr>
      </p:pic>
      <p:sp>
        <p:nvSpPr>
          <p:cNvPr id="33" name="Right Arrow 32"/>
          <p:cNvSpPr/>
          <p:nvPr/>
        </p:nvSpPr>
        <p:spPr>
          <a:xfrm>
            <a:off x="5868144" y="3429000"/>
            <a:ext cx="72008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3059832" y="3356992"/>
            <a:ext cx="72008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3"/>
          <p:cNvGrpSpPr/>
          <p:nvPr/>
        </p:nvGrpSpPr>
        <p:grpSpPr>
          <a:xfrm>
            <a:off x="3995936" y="2060848"/>
            <a:ext cx="1800200" cy="3163576"/>
            <a:chOff x="3995936" y="2060848"/>
            <a:chExt cx="1800200" cy="3163576"/>
          </a:xfrm>
        </p:grpSpPr>
        <p:grpSp>
          <p:nvGrpSpPr>
            <p:cNvPr id="18" name="Group 39"/>
            <p:cNvGrpSpPr/>
            <p:nvPr/>
          </p:nvGrpSpPr>
          <p:grpSpPr>
            <a:xfrm>
              <a:off x="3995936" y="2060848"/>
              <a:ext cx="1800200" cy="2622420"/>
              <a:chOff x="3995936" y="2060848"/>
              <a:chExt cx="1800200" cy="2622420"/>
            </a:xfrm>
          </p:grpSpPr>
          <p:pic>
            <p:nvPicPr>
              <p:cNvPr id="23" name="Picture 6" descr="C:\Documents and Settings\jkramer\Local Settings\Temporary Internet Files\Content.IE5\012SX09W\MCj04122440000[1].wmf"/>
              <p:cNvPicPr>
                <a:picLocks noChangeAspect="1" noChangeArrowheads="1"/>
              </p:cNvPicPr>
              <p:nvPr/>
            </p:nvPicPr>
            <p:blipFill>
              <a:blip r:embed="rId4" cstate="print"/>
              <a:srcRect/>
              <a:stretch>
                <a:fillRect/>
              </a:stretch>
            </p:blipFill>
            <p:spPr bwMode="auto">
              <a:xfrm>
                <a:off x="4499992" y="2060848"/>
                <a:ext cx="792088" cy="894228"/>
              </a:xfrm>
              <a:prstGeom prst="rect">
                <a:avLst/>
              </a:prstGeom>
              <a:noFill/>
              <a:ln w="9525">
                <a:noFill/>
                <a:miter lim="800000"/>
                <a:headEnd/>
                <a:tailEnd/>
              </a:ln>
            </p:spPr>
          </p:pic>
          <p:pic>
            <p:nvPicPr>
              <p:cNvPr id="24" name="Picture 6" descr="C:\Documents and Settings\jkramer\Local Settings\Temporary Internet Files\Content.IE5\012SX09W\MCj04122440000[1].wmf"/>
              <p:cNvPicPr>
                <a:picLocks noChangeAspect="1" noChangeArrowheads="1"/>
              </p:cNvPicPr>
              <p:nvPr/>
            </p:nvPicPr>
            <p:blipFill>
              <a:blip r:embed="rId4" cstate="print"/>
              <a:srcRect/>
              <a:stretch>
                <a:fillRect/>
              </a:stretch>
            </p:blipFill>
            <p:spPr bwMode="auto">
              <a:xfrm>
                <a:off x="3995936" y="2924944"/>
                <a:ext cx="792088" cy="894228"/>
              </a:xfrm>
              <a:prstGeom prst="rect">
                <a:avLst/>
              </a:prstGeom>
              <a:noFill/>
              <a:ln w="9525">
                <a:noFill/>
                <a:miter lim="800000"/>
                <a:headEnd/>
                <a:tailEnd/>
              </a:ln>
            </p:spPr>
          </p:pic>
          <p:pic>
            <p:nvPicPr>
              <p:cNvPr id="25" name="Picture 6" descr="C:\Documents and Settings\jkramer\Local Settings\Temporary Internet Files\Content.IE5\012SX09W\MCj04122440000[1].wmf"/>
              <p:cNvPicPr>
                <a:picLocks noChangeAspect="1" noChangeArrowheads="1"/>
              </p:cNvPicPr>
              <p:nvPr/>
            </p:nvPicPr>
            <p:blipFill>
              <a:blip r:embed="rId4" cstate="print"/>
              <a:srcRect/>
              <a:stretch>
                <a:fillRect/>
              </a:stretch>
            </p:blipFill>
            <p:spPr bwMode="auto">
              <a:xfrm>
                <a:off x="5004048" y="2924944"/>
                <a:ext cx="792088" cy="894228"/>
              </a:xfrm>
              <a:prstGeom prst="rect">
                <a:avLst/>
              </a:prstGeom>
              <a:noFill/>
              <a:ln w="9525">
                <a:noFill/>
                <a:miter lim="800000"/>
                <a:headEnd/>
                <a:tailEnd/>
              </a:ln>
            </p:spPr>
          </p:pic>
          <p:pic>
            <p:nvPicPr>
              <p:cNvPr id="26" name="Picture 6" descr="C:\Documents and Settings\jkramer\Local Settings\Temporary Internet Files\Content.IE5\012SX09W\MCj04122440000[1].wmf"/>
              <p:cNvPicPr>
                <a:picLocks noChangeAspect="1" noChangeArrowheads="1"/>
              </p:cNvPicPr>
              <p:nvPr/>
            </p:nvPicPr>
            <p:blipFill>
              <a:blip r:embed="rId4" cstate="print"/>
              <a:srcRect/>
              <a:stretch>
                <a:fillRect/>
              </a:stretch>
            </p:blipFill>
            <p:spPr bwMode="auto">
              <a:xfrm>
                <a:off x="4932040" y="3789040"/>
                <a:ext cx="792088" cy="894228"/>
              </a:xfrm>
              <a:prstGeom prst="rect">
                <a:avLst/>
              </a:prstGeom>
              <a:noFill/>
              <a:ln w="9525">
                <a:noFill/>
                <a:miter lim="800000"/>
                <a:headEnd/>
                <a:tailEnd/>
              </a:ln>
            </p:spPr>
          </p:pic>
          <p:pic>
            <p:nvPicPr>
              <p:cNvPr id="27" name="Picture 6" descr="C:\Documents and Settings\jkramer\Local Settings\Temporary Internet Files\Content.IE5\012SX09W\MCj04122440000[1].wmf"/>
              <p:cNvPicPr>
                <a:picLocks noChangeAspect="1" noChangeArrowheads="1"/>
              </p:cNvPicPr>
              <p:nvPr/>
            </p:nvPicPr>
            <p:blipFill>
              <a:blip r:embed="rId4" cstate="print"/>
              <a:srcRect/>
              <a:stretch>
                <a:fillRect/>
              </a:stretch>
            </p:blipFill>
            <p:spPr bwMode="auto">
              <a:xfrm>
                <a:off x="4139952" y="3789040"/>
                <a:ext cx="792088" cy="894228"/>
              </a:xfrm>
              <a:prstGeom prst="rect">
                <a:avLst/>
              </a:prstGeom>
              <a:noFill/>
              <a:ln w="9525">
                <a:noFill/>
                <a:miter lim="800000"/>
                <a:headEnd/>
                <a:tailEnd/>
              </a:ln>
            </p:spPr>
          </p:pic>
        </p:grpSp>
        <p:sp>
          <p:nvSpPr>
            <p:cNvPr id="43" name="TextBox 42"/>
            <p:cNvSpPr txBox="1"/>
            <p:nvPr/>
          </p:nvSpPr>
          <p:spPr>
            <a:xfrm>
              <a:off x="4152352" y="4855092"/>
              <a:ext cx="1512168" cy="369332"/>
            </a:xfrm>
            <a:prstGeom prst="rect">
              <a:avLst/>
            </a:prstGeom>
            <a:solidFill>
              <a:schemeClr val="accent1">
                <a:lumMod val="75000"/>
              </a:schemeClr>
            </a:solidFill>
            <a:ln>
              <a:noFill/>
            </a:ln>
          </p:spPr>
          <p:txBody>
            <a:bodyPr wrap="square" rtlCol="0">
              <a:spAutoFit/>
            </a:bodyPr>
            <a:lstStyle/>
            <a:p>
              <a:pPr algn="ctr"/>
              <a:r>
                <a:rPr lang="en-US" dirty="0" smtClean="0">
                  <a:solidFill>
                    <a:schemeClr val="bg1"/>
                  </a:solidFill>
                </a:rPr>
                <a:t>References</a:t>
              </a:r>
              <a:endParaRPr lang="en-US" dirty="0">
                <a:solidFill>
                  <a:schemeClr val="bg1"/>
                </a:solidFill>
              </a:endParaRPr>
            </a:p>
          </p:txBody>
        </p:sp>
      </p:grpSp>
      <p:pic>
        <p:nvPicPr>
          <p:cNvPr id="40" name="Picture 1"/>
          <p:cNvPicPr>
            <a:picLocks noChangeAspect="1" noChangeArrowheads="1"/>
          </p:cNvPicPr>
          <p:nvPr/>
        </p:nvPicPr>
        <p:blipFill>
          <a:blip r:embed="rId5" cstate="print"/>
          <a:srcRect l="58088"/>
          <a:stretch>
            <a:fillRect/>
          </a:stretch>
        </p:blipFill>
        <p:spPr bwMode="auto">
          <a:xfrm>
            <a:off x="395536" y="2852936"/>
            <a:ext cx="964905" cy="1438897"/>
          </a:xfrm>
          <a:prstGeom prst="rect">
            <a:avLst/>
          </a:prstGeom>
          <a:noFill/>
          <a:ln w="9525">
            <a:solidFill>
              <a:schemeClr val="tx1"/>
            </a:solidFill>
            <a:miter lim="800000"/>
            <a:headEnd/>
            <a:tailEnd/>
          </a:ln>
        </p:spPr>
      </p:pic>
      <p:sp>
        <p:nvSpPr>
          <p:cNvPr id="42" name="TextBox 41"/>
          <p:cNvSpPr txBox="1"/>
          <p:nvPr/>
        </p:nvSpPr>
        <p:spPr>
          <a:xfrm>
            <a:off x="323528" y="2420888"/>
            <a:ext cx="1224136" cy="369332"/>
          </a:xfrm>
          <a:prstGeom prst="rect">
            <a:avLst/>
          </a:prstGeom>
          <a:noFill/>
        </p:spPr>
        <p:txBody>
          <a:bodyPr wrap="square" rtlCol="0">
            <a:spAutoFit/>
          </a:bodyPr>
          <a:lstStyle/>
          <a:p>
            <a:r>
              <a:rPr lang="en-US" dirty="0" smtClean="0"/>
              <a:t>Recruiter</a:t>
            </a:r>
            <a:endParaRPr lang="en-US" dirty="0"/>
          </a:p>
        </p:txBody>
      </p:sp>
    </p:spTree>
    <p:extLst>
      <p:ext uri="{BB962C8B-B14F-4D97-AF65-F5344CB8AC3E}">
        <p14:creationId xmlns:p14="http://schemas.microsoft.com/office/powerpoint/2010/main" val="389308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4800" y="13855"/>
            <a:ext cx="9220200" cy="494184"/>
          </a:xfrm>
          <a:noFill/>
        </p:spPr>
        <p:txBody>
          <a:bodyPr>
            <a:normAutofit fontScale="90000"/>
          </a:bodyPr>
          <a:lstStyle/>
          <a:p>
            <a:pPr algn="ctr"/>
            <a:r>
              <a:rPr lang="en-US" sz="2800" dirty="0" smtClean="0"/>
              <a:t>Behavioral Interview Questions – Guide the Interview</a:t>
            </a:r>
            <a:endParaRPr lang="en-US" sz="28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1176338"/>
            <a:ext cx="7896225"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85932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929330"/>
            <a:ext cx="9144000" cy="928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6"/>
          <p:cNvSpPr txBox="1">
            <a:spLocks noChangeArrowheads="1"/>
          </p:cNvSpPr>
          <p:nvPr/>
        </p:nvSpPr>
        <p:spPr bwMode="auto">
          <a:xfrm>
            <a:off x="76200" y="0"/>
            <a:ext cx="9144000" cy="523875"/>
          </a:xfrm>
          <a:prstGeom prst="rect">
            <a:avLst/>
          </a:prstGeom>
          <a:noFill/>
          <a:ln w="9525">
            <a:noFill/>
            <a:miter lim="800000"/>
            <a:headEnd/>
            <a:tailEnd/>
          </a:ln>
        </p:spPr>
        <p:txBody>
          <a:bodyPr wrap="square">
            <a:spAutoFit/>
          </a:bodyPr>
          <a:lstStyle/>
          <a:p>
            <a:pPr algn="ctr" fontAlgn="auto">
              <a:spcBef>
                <a:spcPts val="0"/>
              </a:spcBef>
              <a:spcAft>
                <a:spcPts val="0"/>
              </a:spcAft>
              <a:defRPr/>
            </a:pPr>
            <a:r>
              <a:rPr lang="en-US" sz="2800" dirty="0" smtClean="0">
                <a:solidFill>
                  <a:schemeClr val="bg1"/>
                </a:solidFill>
                <a:latin typeface="+mj-lt"/>
              </a:rPr>
              <a:t>Candidate Comparison Report</a:t>
            </a:r>
            <a:endParaRPr lang="en-US" sz="2800" dirty="0">
              <a:solidFill>
                <a:schemeClr val="bg1"/>
              </a:solidFill>
              <a:latin typeface="+mj-lt"/>
            </a:endParaRPr>
          </a:p>
        </p:txBody>
      </p:sp>
      <p:grpSp>
        <p:nvGrpSpPr>
          <p:cNvPr id="4" name="Group 3"/>
          <p:cNvGrpSpPr/>
          <p:nvPr/>
        </p:nvGrpSpPr>
        <p:grpSpPr>
          <a:xfrm>
            <a:off x="1632414" y="1752600"/>
            <a:ext cx="5929354" cy="4347723"/>
            <a:chOff x="1632414" y="1752600"/>
            <a:chExt cx="5929354" cy="4347723"/>
          </a:xfrm>
        </p:grpSpPr>
        <p:grpSp>
          <p:nvGrpSpPr>
            <p:cNvPr id="2" name="Group 6"/>
            <p:cNvGrpSpPr/>
            <p:nvPr/>
          </p:nvGrpSpPr>
          <p:grpSpPr>
            <a:xfrm>
              <a:off x="1632414" y="1752600"/>
              <a:ext cx="5929354" cy="4347723"/>
              <a:chOff x="1490271" y="2093466"/>
              <a:chExt cx="5520515" cy="3989730"/>
            </a:xfrm>
          </p:grpSpPr>
          <p:pic>
            <p:nvPicPr>
              <p:cNvPr id="1026" name="Picture 2"/>
              <p:cNvPicPr>
                <a:picLocks noChangeAspect="1" noChangeArrowheads="1"/>
              </p:cNvPicPr>
              <p:nvPr/>
            </p:nvPicPr>
            <p:blipFill>
              <a:blip r:embed="rId2" cstate="print"/>
              <a:srcRect l="26953" t="18243" r="25586" b="50312"/>
              <a:stretch>
                <a:fillRect/>
              </a:stretch>
            </p:blipFill>
            <p:spPr bwMode="auto">
              <a:xfrm>
                <a:off x="1490271" y="2093466"/>
                <a:ext cx="5520515" cy="228601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l="27539" t="41250" r="26757" b="24062"/>
              <a:stretch>
                <a:fillRect/>
              </a:stretch>
            </p:blipFill>
            <p:spPr bwMode="auto">
              <a:xfrm>
                <a:off x="1643042" y="3643314"/>
                <a:ext cx="5214974" cy="2439882"/>
              </a:xfrm>
              <a:prstGeom prst="rect">
                <a:avLst/>
              </a:prstGeom>
              <a:noFill/>
              <a:ln w="9525">
                <a:noFill/>
                <a:miter lim="800000"/>
                <a:headEnd/>
                <a:tailEnd/>
              </a:ln>
            </p:spPr>
          </p:pic>
        </p:grpSp>
        <p:sp>
          <p:nvSpPr>
            <p:cNvPr id="3" name="Rectangle 2"/>
            <p:cNvSpPr/>
            <p:nvPr/>
          </p:nvSpPr>
          <p:spPr>
            <a:xfrm>
              <a:off x="2743200" y="2286000"/>
              <a:ext cx="914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66603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2400" y="0"/>
            <a:ext cx="9144000" cy="523220"/>
          </a:xfrm>
          <a:prstGeom prst="rect">
            <a:avLst/>
          </a:prstGeom>
          <a:noFill/>
        </p:spPr>
        <p:txBody>
          <a:bodyPr wrap="square" anchor="ctr">
            <a:spAutoFit/>
          </a:bodyPr>
          <a:lstStyle/>
          <a:p>
            <a:pPr algn="ctr" fontAlgn="auto">
              <a:spcBef>
                <a:spcPts val="0"/>
              </a:spcBef>
              <a:spcAft>
                <a:spcPts val="0"/>
              </a:spcAft>
              <a:defRPr/>
            </a:pPr>
            <a:r>
              <a:rPr lang="en-US" sz="2800" dirty="0" smtClean="0">
                <a:solidFill>
                  <a:schemeClr val="bg1"/>
                </a:solidFill>
              </a:rPr>
              <a:t>Business Intelligence Dashboard</a:t>
            </a:r>
            <a:endParaRPr lang="ru-RU" sz="2800" dirty="0">
              <a:solidFill>
                <a:schemeClr val="bg1"/>
              </a:solidFill>
            </a:endParaRPr>
          </a:p>
        </p:txBody>
      </p:sp>
      <p:sp>
        <p:nvSpPr>
          <p:cNvPr id="4" name="Rectangle 3"/>
          <p:cNvSpPr/>
          <p:nvPr/>
        </p:nvSpPr>
        <p:spPr>
          <a:xfrm>
            <a:off x="8143900" y="5786454"/>
            <a:ext cx="785818" cy="428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500958" y="5857892"/>
            <a:ext cx="857256"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738" name="Picture 2"/>
          <p:cNvPicPr>
            <a:picLocks noChangeAspect="1" noChangeArrowheads="1"/>
          </p:cNvPicPr>
          <p:nvPr/>
        </p:nvPicPr>
        <p:blipFill>
          <a:blip r:embed="rId2" cstate="print"/>
          <a:srcRect l="33956" t="16873" r="22338" b="14366"/>
          <a:stretch>
            <a:fillRect/>
          </a:stretch>
        </p:blipFill>
        <p:spPr bwMode="auto">
          <a:xfrm>
            <a:off x="1752600" y="931187"/>
            <a:ext cx="5401822" cy="5311604"/>
          </a:xfrm>
          <a:prstGeom prst="rect">
            <a:avLst/>
          </a:prstGeom>
          <a:noFill/>
          <a:ln w="9525">
            <a:noFill/>
            <a:miter lim="800000"/>
            <a:headEnd/>
            <a:tailEnd/>
          </a:ln>
        </p:spPr>
      </p:pic>
    </p:spTree>
    <p:extLst>
      <p:ext uri="{BB962C8B-B14F-4D97-AF65-F5344CB8AC3E}">
        <p14:creationId xmlns:p14="http://schemas.microsoft.com/office/powerpoint/2010/main" val="6324026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200" y="0"/>
            <a:ext cx="9144000" cy="523220"/>
          </a:xfrm>
          <a:prstGeom prst="rect">
            <a:avLst/>
          </a:prstGeom>
          <a:noFill/>
        </p:spPr>
        <p:txBody>
          <a:bodyPr wrap="square" anchor="ctr">
            <a:spAutoFit/>
          </a:bodyPr>
          <a:lstStyle/>
          <a:p>
            <a:pPr algn="ctr" fontAlgn="auto">
              <a:spcBef>
                <a:spcPts val="0"/>
              </a:spcBef>
              <a:spcAft>
                <a:spcPts val="0"/>
              </a:spcAft>
              <a:defRPr/>
            </a:pPr>
            <a:r>
              <a:rPr lang="en-US" sz="2800" dirty="0" smtClean="0">
                <a:solidFill>
                  <a:schemeClr val="bg1"/>
                </a:solidFill>
              </a:rPr>
              <a:t>Business Intelligence – Detailed On-Demand Analytics</a:t>
            </a:r>
            <a:endParaRPr lang="ru-RU" sz="2800" dirty="0">
              <a:solidFill>
                <a:schemeClr val="bg1"/>
              </a:solidFill>
            </a:endParaRPr>
          </a:p>
        </p:txBody>
      </p:sp>
      <p:sp>
        <p:nvSpPr>
          <p:cNvPr id="4" name="Rectangle 3"/>
          <p:cNvSpPr/>
          <p:nvPr/>
        </p:nvSpPr>
        <p:spPr>
          <a:xfrm>
            <a:off x="8143900" y="5786454"/>
            <a:ext cx="785818" cy="428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500958" y="5857892"/>
            <a:ext cx="857256"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82" y="1371600"/>
            <a:ext cx="4195768" cy="376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860" y="1371600"/>
            <a:ext cx="3362325"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5409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0"/>
            <a:ext cx="9144000" cy="523220"/>
          </a:xfrm>
          <a:prstGeom prst="rect">
            <a:avLst/>
          </a:prstGeom>
          <a:noFill/>
        </p:spPr>
        <p:txBody>
          <a:bodyPr wrap="square" anchor="ctr">
            <a:spAutoFit/>
          </a:bodyPr>
          <a:lstStyle/>
          <a:p>
            <a:pPr algn="ctr" fontAlgn="auto">
              <a:spcBef>
                <a:spcPts val="0"/>
              </a:spcBef>
              <a:spcAft>
                <a:spcPts val="0"/>
              </a:spcAft>
              <a:defRPr/>
            </a:pPr>
            <a:r>
              <a:rPr lang="en-US" sz="2800" dirty="0" smtClean="0">
                <a:solidFill>
                  <a:schemeClr val="bg1"/>
                </a:solidFill>
                <a:latin typeface="+mj-lt"/>
              </a:rPr>
              <a:t>The Cost of Not Avoiding </a:t>
            </a:r>
            <a:endParaRPr lang="ru-RU" sz="2800" dirty="0">
              <a:solidFill>
                <a:schemeClr val="bg1"/>
              </a:solidFill>
              <a:latin typeface="+mj-lt"/>
            </a:endParaRPr>
          </a:p>
        </p:txBody>
      </p:sp>
      <p:grpSp>
        <p:nvGrpSpPr>
          <p:cNvPr id="3" name="Group 2"/>
          <p:cNvGrpSpPr/>
          <p:nvPr/>
        </p:nvGrpSpPr>
        <p:grpSpPr>
          <a:xfrm>
            <a:off x="1600200" y="1066800"/>
            <a:ext cx="5867400" cy="4953000"/>
            <a:chOff x="1629032" y="1828800"/>
            <a:chExt cx="5343525" cy="460160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32" y="1828800"/>
              <a:ext cx="5343525" cy="460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701114" y="2590800"/>
              <a:ext cx="5219957" cy="228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02821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7662" y="0"/>
            <a:ext cx="8643938" cy="522287"/>
          </a:xfrm>
          <a:prstGeom prst="rect">
            <a:avLst/>
          </a:prstGeom>
          <a:noFill/>
        </p:spPr>
        <p:txBody>
          <a:bodyPr anchor="ctr">
            <a:spAutoFit/>
          </a:bodyPr>
          <a:lstStyle/>
          <a:p>
            <a:pPr algn="ctr" fontAlgn="auto">
              <a:spcBef>
                <a:spcPts val="0"/>
              </a:spcBef>
              <a:spcAft>
                <a:spcPts val="0"/>
              </a:spcAft>
              <a:defRPr/>
            </a:pPr>
            <a:r>
              <a:rPr lang="en-US" sz="2800" dirty="0">
                <a:solidFill>
                  <a:schemeClr val="bg1"/>
                </a:solidFill>
                <a:latin typeface="+mj-lt"/>
              </a:rPr>
              <a:t>Passive Candidate Compiler</a:t>
            </a:r>
            <a:endParaRPr lang="ru-RU" sz="2800" dirty="0">
              <a:solidFill>
                <a:schemeClr val="bg1"/>
              </a:solidFill>
              <a:latin typeface="+mj-lt"/>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1104900"/>
            <a:ext cx="68961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6927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7662" y="0"/>
            <a:ext cx="8643938" cy="522287"/>
          </a:xfrm>
          <a:prstGeom prst="rect">
            <a:avLst/>
          </a:prstGeom>
          <a:noFill/>
        </p:spPr>
        <p:txBody>
          <a:bodyPr anchor="ctr">
            <a:spAutoFit/>
          </a:bodyPr>
          <a:lstStyle/>
          <a:p>
            <a:pPr algn="ctr" fontAlgn="auto">
              <a:spcBef>
                <a:spcPts val="0"/>
              </a:spcBef>
              <a:spcAft>
                <a:spcPts val="0"/>
              </a:spcAft>
              <a:defRPr/>
            </a:pPr>
            <a:r>
              <a:rPr lang="en-US" sz="2800" dirty="0">
                <a:solidFill>
                  <a:schemeClr val="bg1"/>
                </a:solidFill>
                <a:latin typeface="+mj-lt"/>
              </a:rPr>
              <a:t>Passive Candidate Compiler</a:t>
            </a:r>
            <a:endParaRPr lang="ru-RU" sz="2800" dirty="0">
              <a:solidFill>
                <a:schemeClr val="bg1"/>
              </a:solidFill>
              <a:latin typeface="+mj-lt"/>
            </a:endParaRP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3488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0298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cstate="print"/>
          <a:srcRect/>
          <a:stretch>
            <a:fillRect/>
          </a:stretch>
        </p:blipFill>
        <p:spPr bwMode="auto">
          <a:xfrm>
            <a:off x="224408" y="1066800"/>
            <a:ext cx="2762858" cy="4824536"/>
          </a:xfrm>
          <a:prstGeom prst="rect">
            <a:avLst/>
          </a:prstGeom>
          <a:noFill/>
          <a:ln w="9525">
            <a:noFill/>
            <a:miter lim="800000"/>
            <a:headEnd/>
            <a:tailEnd/>
          </a:ln>
        </p:spPr>
      </p:pic>
      <p:sp>
        <p:nvSpPr>
          <p:cNvPr id="9" name="TextBox 8"/>
          <p:cNvSpPr txBox="1"/>
          <p:nvPr/>
        </p:nvSpPr>
        <p:spPr>
          <a:xfrm>
            <a:off x="1549624" y="0"/>
            <a:ext cx="6984776" cy="523220"/>
          </a:xfrm>
          <a:prstGeom prst="rect">
            <a:avLst/>
          </a:prstGeom>
          <a:noFill/>
        </p:spPr>
        <p:txBody>
          <a:bodyPr wrap="square" anchor="ctr">
            <a:spAutoFit/>
          </a:bodyPr>
          <a:lstStyle/>
          <a:p>
            <a:pPr algn="ctr" fontAlgn="auto">
              <a:spcBef>
                <a:spcPts val="0"/>
              </a:spcBef>
              <a:spcAft>
                <a:spcPts val="0"/>
              </a:spcAft>
              <a:defRPr/>
            </a:pPr>
            <a:r>
              <a:rPr lang="en-US" sz="2800" dirty="0" smtClean="0">
                <a:solidFill>
                  <a:schemeClr val="bg1"/>
                </a:solidFill>
                <a:latin typeface="+mn-lt"/>
              </a:rPr>
              <a:t>Integrated Link to LinkedIn, Zoom info</a:t>
            </a:r>
            <a:endParaRPr lang="ru-RU" sz="2800" dirty="0">
              <a:solidFill>
                <a:schemeClr val="bg1"/>
              </a:solidFill>
              <a:latin typeface="+mn-lt"/>
            </a:endParaRPr>
          </a:p>
        </p:txBody>
      </p:sp>
      <p:pic>
        <p:nvPicPr>
          <p:cNvPr id="10" name="Picture 2"/>
          <p:cNvPicPr>
            <a:picLocks noChangeAspect="1" noChangeArrowheads="1"/>
          </p:cNvPicPr>
          <p:nvPr/>
        </p:nvPicPr>
        <p:blipFill>
          <a:blip r:embed="rId3" cstate="print"/>
          <a:srcRect l="20081" t="23625" r="19676" b="10226"/>
          <a:stretch>
            <a:fillRect/>
          </a:stretch>
        </p:blipFill>
        <p:spPr bwMode="auto">
          <a:xfrm>
            <a:off x="3176736" y="1134818"/>
            <a:ext cx="5770927" cy="3960440"/>
          </a:xfrm>
          <a:prstGeom prst="rect">
            <a:avLst/>
          </a:prstGeom>
          <a:noFill/>
          <a:ln w="9525">
            <a:noFill/>
            <a:miter lim="800000"/>
            <a:headEnd/>
            <a:tailEnd/>
          </a:ln>
        </p:spPr>
      </p:pic>
      <p:cxnSp>
        <p:nvCxnSpPr>
          <p:cNvPr id="11" name="Straight Arrow Connector 10"/>
          <p:cNvCxnSpPr/>
          <p:nvPr/>
        </p:nvCxnSpPr>
        <p:spPr>
          <a:xfrm flipV="1">
            <a:off x="1592560" y="2646986"/>
            <a:ext cx="3888432" cy="25094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152400" y="5459288"/>
            <a:ext cx="1214446" cy="5000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7365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5162" y="30311"/>
            <a:ext cx="9152238" cy="461665"/>
          </a:xfrm>
          <a:prstGeom prst="rect">
            <a:avLst/>
          </a:prstGeom>
          <a:noFill/>
        </p:spPr>
        <p:txBody>
          <a:bodyPr wrap="square" anchor="ctr">
            <a:spAutoFit/>
          </a:bodyPr>
          <a:lstStyle/>
          <a:p>
            <a:pPr algn="ctr" fontAlgn="auto">
              <a:spcBef>
                <a:spcPts val="0"/>
              </a:spcBef>
              <a:spcAft>
                <a:spcPts val="0"/>
              </a:spcAft>
              <a:defRPr/>
            </a:pPr>
            <a:r>
              <a:rPr lang="en-US" sz="2400" dirty="0">
                <a:solidFill>
                  <a:schemeClr val="bg1"/>
                </a:solidFill>
                <a:latin typeface="+mj-lt"/>
              </a:rPr>
              <a:t>Passive Candidate </a:t>
            </a:r>
            <a:r>
              <a:rPr lang="en-US" sz="2400" dirty="0" smtClean="0">
                <a:solidFill>
                  <a:schemeClr val="bg1"/>
                </a:solidFill>
                <a:latin typeface="+mj-lt"/>
              </a:rPr>
              <a:t>Compiler To the Q – Next Generation</a:t>
            </a:r>
            <a:endParaRPr lang="ru-RU" sz="2400" dirty="0">
              <a:solidFill>
                <a:schemeClr val="bg1"/>
              </a:solidFill>
              <a:latin typeface="+mj-lt"/>
            </a:endParaRPr>
          </a:p>
        </p:txBody>
      </p:sp>
      <p:sp>
        <p:nvSpPr>
          <p:cNvPr id="6" name="Right Arrow 5"/>
          <p:cNvSpPr/>
          <p:nvPr/>
        </p:nvSpPr>
        <p:spPr>
          <a:xfrm>
            <a:off x="5201358" y="2739758"/>
            <a:ext cx="1371600" cy="274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950" y="1295400"/>
            <a:ext cx="2000250" cy="3438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cstate="print"/>
          <a:srcRect b="1860"/>
          <a:stretch>
            <a:fillRect/>
          </a:stretch>
        </p:blipFill>
        <p:spPr bwMode="auto">
          <a:xfrm>
            <a:off x="361950" y="1962641"/>
            <a:ext cx="4660235" cy="2046378"/>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22543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28437" y="6078318"/>
            <a:ext cx="9080500"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descr="http://socialimplications.com/wp-content/uploads/2010/07/socialnetwork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5813" y="4779580"/>
            <a:ext cx="2486587" cy="184988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myjstn.com/images/videoSkin/icon_apply.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4055" y="5307174"/>
            <a:ext cx="1409715" cy="79469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15899" y="4131377"/>
            <a:ext cx="1844675" cy="1015663"/>
          </a:xfrm>
          <a:prstGeom prst="rect">
            <a:avLst/>
          </a:prstGeom>
          <a:noFill/>
        </p:spPr>
        <p:txBody>
          <a:bodyPr wrap="square" rtlCol="0">
            <a:spAutoFit/>
          </a:bodyPr>
          <a:lstStyle/>
          <a:p>
            <a:pPr algn="ctr"/>
            <a:r>
              <a:rPr lang="en-US" sz="2000" dirty="0" smtClean="0">
                <a:ln w="10541" cmpd="sng">
                  <a:solidFill>
                    <a:srgbClr val="7D7D7D">
                      <a:tint val="100000"/>
                      <a:shade val="100000"/>
                      <a:satMod val="110000"/>
                    </a:srgbClr>
                  </a:solidFill>
                  <a:prstDash val="solid"/>
                </a:ln>
              </a:rPr>
              <a:t>Reference</a:t>
            </a:r>
          </a:p>
          <a:p>
            <a:pPr algn="ctr"/>
            <a:r>
              <a:rPr lang="en-US" sz="2000" dirty="0" smtClean="0">
                <a:ln w="10541" cmpd="sng">
                  <a:solidFill>
                    <a:srgbClr val="7D7D7D">
                      <a:tint val="100000"/>
                      <a:shade val="100000"/>
                      <a:satMod val="110000"/>
                    </a:srgbClr>
                  </a:solidFill>
                  <a:prstDash val="solid"/>
                </a:ln>
              </a:rPr>
              <a:t>Turned </a:t>
            </a:r>
          </a:p>
          <a:p>
            <a:pPr algn="ctr"/>
            <a:r>
              <a:rPr lang="en-US" sz="2000" dirty="0" smtClean="0">
                <a:ln w="10541" cmpd="sng">
                  <a:solidFill>
                    <a:srgbClr val="7D7D7D">
                      <a:tint val="100000"/>
                      <a:shade val="100000"/>
                      <a:satMod val="110000"/>
                    </a:srgbClr>
                  </a:solidFill>
                  <a:prstDash val="solid"/>
                </a:ln>
              </a:rPr>
              <a:t>Candidate</a:t>
            </a:r>
            <a:endParaRPr lang="en-US" sz="2000" dirty="0">
              <a:ln w="10541" cmpd="sng">
                <a:solidFill>
                  <a:srgbClr val="7D7D7D">
                    <a:tint val="100000"/>
                    <a:shade val="100000"/>
                    <a:satMod val="110000"/>
                  </a:srgbClr>
                </a:solidFill>
                <a:prstDash val="solid"/>
              </a:ln>
            </a:endParaRPr>
          </a:p>
        </p:txBody>
      </p:sp>
      <p:sp>
        <p:nvSpPr>
          <p:cNvPr id="2" name="AutoShape 2" descr="http://t2.gstatic.com/images?q=tbn:ANd9GcTQWHcBsqwCD4A1dDI_2dU48zFhOLvIceZLxoIp3Ua1Zp9UTf8M"/>
          <p:cNvSpPr>
            <a:spLocks noChangeAspect="1" noChangeArrowheads="1"/>
          </p:cNvSpPr>
          <p:nvPr/>
        </p:nvSpPr>
        <p:spPr bwMode="auto">
          <a:xfrm>
            <a:off x="63500" y="-798513"/>
            <a:ext cx="2790825" cy="1638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data:image/jpeg;base64,/9j/4AAQSkZJRgABAQAAAQABAAD/2wCEAAkGBhIQEBQUEBQWFBUVFBQVFBAVFBQUFhUVFBYVFBYVFBQXHCcfFxojGRUVIC8gIycqLCwsFR4xNTAqNSYrLCkBCQoKDgwOGg8PGCoeHCQsKSwsLCkpLCksLCwsLCwsLCwpKSkpKSwpKSksLCwsKSksKSkpKSwsLCwsLCwpLCwtLP/AABEIAPYAzQMBIgACEQEDEQH/xAAcAAEAAQUBAQAAAAAAAAAAAAAABwECAwUGBAj/xABGEAACAQICBwYCBgcECwEAAAABAgADEQQhBQYSMUFRYQcTInGBkRShMkJSkrHBIzNygqLR8AhDYrIVJDVTVGNzo8Lh8Rb/xAAZAQEBAAMBAAAAAAAAAAAAAAAAAQIDBAX/xAAnEQEAAgIBBAMAAAcAAAAAAAAAAQIDETEEEiFBIlFhExQjMqHR4f/aAAwDAQACEQMRAD8Am6IiFIiICIiAicNrd2qUcFUNKknfVBcMdrZRG3bJNjtHLMCQrpfWjE13L1cQ7Em/0sh+yl7DdwExmzKKS+h9K674HCv3dfEIj8UzYjz2QbHoZsNGaaoYpS2HqpVAyJRg1uOdt0+SsZjzntbTX4t+POV0NrFVwlQVMM7UmHFWOY5eXQxuV7YfYETgOzXtLXSFPu6+ytZVGdwBUAyJtwPE2nd0MSlQXRgw3bSkEZdRLE7YzGmSIiVCIiAiIgIiICIiAiIgIiICIiAiIgJzev2s4wGDaoLF28CKb5k78x9Gwzv06zpJEXbtTYHDttNs2ddi3h2vtE3358uElp1DKsblD+JrF2OZJJJLbySd5J5T3aD1beuSEXPmeH8zGhsAa+IVF63/AK9JLerWiFw4Itnc5+WU4c2aaeId+HFFvlLmdGdjG0L1qpz4KoE9WI7HqC38bST8PVFhMeMzExmbdu+5Y7d67YfPesWq9bR7baNdQ2/iL8+Yk1djut9bSGFcVyrNRZVDKNlipGW2oAXgbEb7G4yudRrPowVaLqwvdTPL2BVdk4qmALeB9q3ivcqRflu9RNnTZZvHnlq6nFFfMJgiIna4iIiAiIgIiICIiAiIgIiICIiAiIgJGnbpRBwmHPKuR6FCSP4R7SS5xPazooYjBIAbOKymnlcFirghuQtx6TC8xFZmWeOJm0RCJ+zjDf62T9lLk9TOvxesNYOe6oMyi/iJCg9czkPOafUDRbUqtcVBY2TrkbkZjeM51mJ1YGIze7D7G1squYO0AB9LLfv6zzb6tfzw9Om61/WLQ+uVUkJXoBASAHDBgeG8bjPfrVrG+GVe7UMzA2B6WzJ5ZzHV0MiBVCgGwH3ePU9Zmx2EV9lmAYDw5+h/KJvqdRwyim9S43/TmMrHdRP+APmRa5y9Rumfsbr9zpLE0TvYVcuWwysPkW+U6ihq1RsCFWwO2psbhiLXBvl6S3UzQYpaVxFUD9ZRX0O5vmi+824rVi/hozRaaeUiRET0HnEREBERAREQEREBERAREQEREBERATX6dwPfUSB9JfEvO4vu62JmwiY2rFomJZVtNZiYRnonQ4oOSSSSviF7g+JmDZ57ja3SbFtOLTubHfYAbyeAmz1j0dsMKi/Ra4I5MbEW6EX9pyndqzjbzU/wtz9QTPKvS2OdPWx3rk+TJpHS9QkMgUtYizBiBfoDnu+cwtrBiDS2O7Ae99oKSoHMXz9J5dG6JNKsxq1a1Wkdy7eyyZ3AHBhv5b50VShhe7/vzy/SjnfgeUtaTPtvm0ePjLX4XTDoFDZ3sCN1ieKjlfhOm1Sbbdn/AMJHuR/IzkcBg6dJq1XxEMR3aOxfYtYAC/XMzvNU8Ps4ZT9ok35i9h+HzmfT1/qc8ObqrapxpuYiJ6bySIiAiIgIiICIiAiIgIiICIiAiIgIiIGr1lS+GboVPzt+ciyppUU6jK/E2/8Ac7N9aVxmNxOCDKq00ATftVKin9Ib3tsrkLb954Tj9NaILOyVF2XG4niOB6jrODq6TuLenodHaJia+2zwWMSoN4ynuahTte+fK/5SM6uHxFFiASeoNpkp1cY5+kwE561iI5dndr076ggxGJp0FNgSdojgALkjraSXSpBFCqLAAADkBkJFfZ3gyuMQsbmz3PTYb23yVp29LWIrMw87qrTNtERE6nIREQEREBERAREQEREBERAREQERLalQKCWIAAuWJAAA4kndAunLa/65po7DMVZTXfw0qdxcE/3hXfsjf1NhxnJa99sATao6PIJ3Nit4HSkOP7Ry5c5D2MxL1HL1GLMxuWYkknqTvliE2zjSVQVBUV2FQNtCoD4g173vzkvaoa50dKUxRxQUYhR+z3lvr0zwbmo/DdCl5dSqshDKSrKQQwJBBG4g8DM/yWM/ceJTjpfVFwNqj+kH2Tbb/k3pnOeYlQVtY3z4W8wcxNh2d9p3xBXDY0gVTYU6+QFQ8Fcbg54Hceh39NrLhaFbw7LGp/vaYyUcdprWbyFz5Tky9HFvOPx+OzD101+OWN/rnNU9LpQxV3OSUalSq1idlFtc2HUiSJozWjCYn9RXpufshwG9UNmHtIzwuBp4VcWKveM9ehURKhpFaarsNs0yScmZrZ7slEirauFPGwz5TbixTjpETy1ZssZMkzXh9axPl/RuuONwuVHEVFA+rtFl+61x8p1ei+27GplVWlV812G90y+Uz01bTrEjXRvbhhn/AF9GpT3ZqRUHU2yP4yRMFjadamtSkwdHF1dTcEGRWaIiAiIgIiICIiAiIgIiebSWkEw9GpWqGyU0Z2PRRfLrw9YGLTWm6ODotVxDBVHux4Ko4kyBteO0etpBiik06APhog7+tQ/WPTcPnNPrfrriNI1i9U7Ki4p0QfCi9OZPE8flOeLywjOTeWkTGtSZVa8zRgZ9nfKCuDkPzmWok84bOxhGQGSDqXr8yWp1je2QJ4jr1kfLKg2NxkRLEj6CxqpiqDqp+lTI6jaBFx5SA0BUFW3qSp81Nj+Ek3s70tTrWUtUDWsQdnZ8lP8AOcTrfo/uMfiEzsWDgneQ4v8AjeJghqSJheXf0YYXkVWnVkpdiGs7JXfBObo4L0geDqLkDzUH7kiZDnNhorSj4bEU61Jtl0IZW6i+8cQQSCOsg+s4mu1d04mNw1OvT3OtyvFWGTKeoIM2MwZEREBERAREQEREBOL7X8TsaJrcNpqSed3Bt8p2k5rtG0OcVo2uii7KoqKOtMh8utgYHzKzCWmZqtO2+YCJYRbeVvKWi0yRlpV75GKtK88tUEZjeJ6aFbaEIwC69Ry4+8zK4O6VqJMezx4yjodS9PDCYpC/6pyFqdBfJ/NT8rzfdrWFC4ym4+vTI+41x8n+U4BmnRaU0z8VgcNtm9TDu1FuZQpem3spX92FaNjLC2cqxll84RaPpS5z4vSWpxllSpYmRUt9jOuq0GOErGy1XBpvfJahAXZPRrDPn5ybZ8d4eq17glZ9U6mawLjsDRrjeyAOL3IqL4WB9RfyImMrDdxESKREQEREBERAQRfKIgfK2l8OEq1E+w7qbix8LEZj0mnqKLzre0PRDYbSFccGqM6nmtTxj8flORqNEIsMqGlhqCVDcs5mirETBQaxI9RMjoD0nlvZhA2VOrfIw9PlPOGl64i3GBc65TCr+Idfy3TPt3nnYeIf1wgegmWmUJlCYAG03OqerK46sQ7lFUbwLm5va18uE0hM7zs2ZEoYqoxsUFwfJSZpzWmtdw6OmpW+SItw0erWqxxWIamzbKUyQ7gcmIst+difSdTqRrAuiNKVKW2zYZm7qo5GSnIo7WyupuD0vPdq5TTB6Md7bVZ12uZaq9gij1Kj3nm1kX/R+ixQexqVrbZ3lqhIeo5PG272mmuaZvr1w336eK0+p5/4nlTcXHvKyFOzDtFxFOvRweLuabgJTNQFXQkfo7E70OQz5i3KTXOlxEREBERAREQERECFu2vDj4xMs3oKb5WOyzi3nukR1aJU75NnbfQIqYV7ZFXS/UEG3s3ykO46nZiIHhzgS4pAvMmJtcxMOIpXFxwnQYLUnG1rbGHax4sRT/zEGeuv2b41ADsIx+ylXxD7wA9jMJyUj3DbGHJPFZcoHymETb4zVrF077WGqrbf+jYj3AImrSkQbMCDxBFj7TKJieGE1mOYZKYIlWPiEMwEE7pUZbyktLShMIo7TvdTMBfR1cnfWdUHkSE/DakcvVuZIuh9ZsPhqNJGYts7JKoLm9s+Q+c5up7piIrG3b0nbFptadO3xWDXvKFNBbZHfMeq+Fb+pJ/dHKaDE0/j9IhqpHcYNfETuaofHb08JPl1mp0t2nO5Pw1IJddnvHO01s9yjIb+s418W5BBdrEsxFzYs30iR1mnFgvzPhuy9TSfHLd646cGKxW0huqKEVr77EkkHzPykw9k+v8A8bS+HxDf6xTHhYnOrTHG/Fxx5ix5z59mTD456Lq9NmRlIZXUkMpHEEbp21r2xqHn3vN7TaX2DE5js41nbSGj6daoQagLU6pAAu6HfYbrqVPrOnhCIiAiIgIiIHIdqehfidHOVF2okVV52XJx90k+k+da52hc7xkfKfXDoGBBFwQQQdxByIM+X9dtBfA46tQ+qG2qZ5038SfI28wYHNkidFqfrFQwbVGq0i7kDu6g2SU3ggBjlfI3HKc6wnQar6ntjL1HPd0VNi29nYWuqD1FzwvxmN9ds93DZh7u+OyNy3LdpeJqVAmEo5nIA3dz5Ks2+jqumGqBqiU8/qllUj0F57cHpLR+iqZHhQkZ28VV/M7z+EuwOmcViT3lCh3FL6tWuTduq01zt1JAnDbt18a+P16tO/u1e3n6jX+nVaP7zZHehdrkpy9zMWP0NQxGVeij9WUE+h3iW6PpVANqtWDjkKewPW7Ez3ispGTe018cFo3OpcXpTsrwdQ3pq9E80baX7rX+VppW7Hhf9e1v2AD+MkxmHCXgXj+LkjizV/Cp7qizE9lAA8NRybZXC2v1AnEaR0Y9Co1OqtmX2I4EdJ9FPTUC5Ikf9qOApPh1qKR3iMPMq2RH5zZhzXi2rTuGOXBS1ZmsamEWBQOEEwTKT0nlq7UoTLTK3gAZQyhMpeBOP9nnEE4bFU+C1abD99CD/kElqR32HaDNDRxqsLNiahcD/lqNhPchj5ESRJiyIiICIiAiIgJGPbdqp31BMXTHjo+Cp1pMcj+6x9mPKSdMeJw61EZHAZXUqyncVYWIPoYHx86TY6M01iaa9zQqEB3AC+H6TkL4SR4Scp7NdNWmwGLqUHBsDtU2P16bElWH4HqDOejUTytbTWdxOklaN1bw+CvWxbLVqDxNVqG6A/4Q30j1PpaNI9otTEN3WBotVY7nINvMKOHU2EjzGY6pWsatR3tkNti1vedTg9caGFoIuGpMKmwO8vYXe2bM28i993C26ctsUx5n5T/h6FM9LTqvwj75l0dHVx7K2k67u2R+HpuadJeh2LFj/XWbv/8AW4KjamKtJbbkDDLzkP6S0/iMSSa9QkfYGSj04+s1exfM+gl/l5n+6Ut1la+Kxv8AZnlPmH1vwds8RTvv+kMuk8ek+0XB0Vyqqx5Kbn5SDRba3b9+XW14p07sZI6WPtrnrJn07rTXau9Xw0VIXi2426TT4nGmvTJpnvDvZdu7jzptYnzW46znaieIAS2oACCRxHtxm+uGlfTRPUZJ9vXf/wCGLwz3uSb3uSefWWl5uaFZaTG1ee/RGr2JxjbOGovVPHYUkD9pty+pkGvvOp1B1Dq6Ur7K3SkljWrWyUfZXm54D1M7nVTsFckPpGoFXf3FI3Y9GqblH7N/MSYNGaKo4WktLD01p013IosOpPMnmczJtWTB4RKNNKdMbKIqoi8lUBQPYTNESKREQEREBERAREQIu7fcNR+Co1XX9IK4po/EK6OzA8x4AfOQMzSdP7QyE4LDcviD7921vzkFMLZeg9N8qKbcqGlkqDKg+YlrPc+W+VY5Swp84F1P6Nz/AFneXUclgy0mABsSZgZ+fmJlIvLaqXgZnYc7Sw4lRuW5yzP8ph2JcqwqaewrB4PFUqwxGHpVK9Ngyu6Bz3bZAANcDZZf4hJopUVQAKAoG5QAAPQT5m7INYfhNJ0to2SsTRflapbZPo4T5z6cmIREQpERAREQEREBERAREQI57c6O1gKOW7FIf+1Vnzrj2u9hwyHpPobtz0hsYOlTH16jOfKmpt/E6+0+fFp8YRYH5+/OVvLXE84qESj1BpXanlNYywuecbR7Ly0vPMHMZy7Ho7yW7Y4mYrc5VKcDKpXebnpw8paHJFuEpa8vAkF9F9kgg2IORHAz611K08MdgKFe/iZAH6VF8L/ME+onyMpzn0F/Z92/gK5LXX4iypxUimhY+t1+6YVKUREikREBERAREQEREBERAhnt6xV6tCnwFJm+89v/ABkOubC1pJ/bjiL6RVeAw6fNmP5yMKzZyo81QzCRM7yyVGHZjZmW0oRAxoM5l2ZYwmUwLdmW7r9ZkljQEEykQq60mv8As76RzxdE8VpVQPIsjfikhSSJ2GaQ7vSyLfKrSq0/OwFQfOnIPpCIiRSIiAiIgIiICIiAiIgfP3bd/tM/9Cn+cjWoYiWEYGMtNSIlRaasB4iBUiXXiJQljmIkFJWIhVbzo+zzGGlpTBsP+Ipr6Odg/JjESI+soiJGRERAREQERED/2Q=="/>
          <p:cNvSpPr>
            <a:spLocks noChangeAspect="1" noChangeArrowheads="1"/>
          </p:cNvSpPr>
          <p:nvPr/>
        </p:nvSpPr>
        <p:spPr bwMode="auto">
          <a:xfrm>
            <a:off x="63500"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jpeg;base64,/9j/4AAQSkZJRgABAQAAAQABAAD/2wCEAAkGBhIQEBQUEBQWFBUVFBQVFBAVFBQUFhUVFBYVFBYVFBQXHCcfFxojGRUVIC8gIycqLCwsFR4xNTAqNSYrLCkBCQoKDgwOGg8PGCoeHCQsKSwsLCkpLCksLCwsLCwsLCwpKSkpKSwpKSksLCwsKSksKSkpKSwsLCwsLCwpLCwtLP/AABEIAPYAzQMBIgACEQEDEQH/xAAcAAEAAQUBAQAAAAAAAAAAAAAABwECAwUGBAj/xABGEAACAQICBwYCBgcECwEAAAABAgADEQQhBQYSMUFRYQcTInGBkRShMkJSkrHBIzNygqLR8AhDYrIVJDVTVGNzo8Lh8Rb/xAAZAQEBAAMBAAAAAAAAAAAAAAAAAQIDBAX/xAAnEQEAAgIBBAMAAAcAAAAAAAAAAQIDETEEEiFBIlFhExQjMqHR4f/aAAwDAQACEQMRAD8Am6IiFIiICIiAicNrd2qUcFUNKknfVBcMdrZRG3bJNjtHLMCQrpfWjE13L1cQ7Em/0sh+yl7DdwExmzKKS+h9K674HCv3dfEIj8UzYjz2QbHoZsNGaaoYpS2HqpVAyJRg1uOdt0+SsZjzntbTX4t+POV0NrFVwlQVMM7UmHFWOY5eXQxuV7YfYETgOzXtLXSFPu6+ytZVGdwBUAyJtwPE2nd0MSlQXRgw3bSkEZdRLE7YzGmSIiVCIiAiIgIiICIiAiIgIiICIiAiIgJzev2s4wGDaoLF28CKb5k78x9Gwzv06zpJEXbtTYHDttNs2ddi3h2vtE3358uElp1DKsblD+JrF2OZJJJLbySd5J5T3aD1beuSEXPmeH8zGhsAa+IVF63/AK9JLerWiFw4Itnc5+WU4c2aaeId+HFFvlLmdGdjG0L1qpz4KoE9WI7HqC38bST8PVFhMeMzExmbdu+5Y7d67YfPesWq9bR7baNdQ2/iL8+Yk1djut9bSGFcVyrNRZVDKNlipGW2oAXgbEb7G4yudRrPowVaLqwvdTPL2BVdk4qmALeB9q3ivcqRflu9RNnTZZvHnlq6nFFfMJgiIna4iIiAiIgIiICIiAiIgIiICIiAiIgJGnbpRBwmHPKuR6FCSP4R7SS5xPazooYjBIAbOKymnlcFirghuQtx6TC8xFZmWeOJm0RCJ+zjDf62T9lLk9TOvxesNYOe6oMyi/iJCg9czkPOafUDRbUqtcVBY2TrkbkZjeM51mJ1YGIze7D7G1squYO0AB9LLfv6zzb6tfzw9Om61/WLQ+uVUkJXoBASAHDBgeG8bjPfrVrG+GVe7UMzA2B6WzJ5ZzHV0MiBVCgGwH3ePU9Zmx2EV9lmAYDw5+h/KJvqdRwyim9S43/TmMrHdRP+APmRa5y9Rumfsbr9zpLE0TvYVcuWwysPkW+U6ihq1RsCFWwO2psbhiLXBvl6S3UzQYpaVxFUD9ZRX0O5vmi+824rVi/hozRaaeUiRET0HnEREBERAREQEREBERAREQEREBERATX6dwPfUSB9JfEvO4vu62JmwiY2rFomJZVtNZiYRnonQ4oOSSSSviF7g+JmDZ57ja3SbFtOLTubHfYAbyeAmz1j0dsMKi/Ra4I5MbEW6EX9pyndqzjbzU/wtz9QTPKvS2OdPWx3rk+TJpHS9QkMgUtYizBiBfoDnu+cwtrBiDS2O7Ae99oKSoHMXz9J5dG6JNKsxq1a1Wkdy7eyyZ3AHBhv5b50VShhe7/vzy/SjnfgeUtaTPtvm0ePjLX4XTDoFDZ3sCN1ieKjlfhOm1Sbbdn/AMJHuR/IzkcBg6dJq1XxEMR3aOxfYtYAC/XMzvNU8Ps4ZT9ok35i9h+HzmfT1/qc8ObqrapxpuYiJ6bySIiAiIgIiICIiAiIgIiICIiAiIgIiIGr1lS+GboVPzt+ciyppUU6jK/E2/8Ac7N9aVxmNxOCDKq00ATftVKin9Ib3tsrkLb954Tj9NaILOyVF2XG4niOB6jrODq6TuLenodHaJia+2zwWMSoN4ynuahTte+fK/5SM6uHxFFiASeoNpkp1cY5+kwE561iI5dndr076ggxGJp0FNgSdojgALkjraSXSpBFCqLAAADkBkJFfZ3gyuMQsbmz3PTYb23yVp29LWIrMw87qrTNtERE6nIREQEREBERAREQEREBERAREQERLalQKCWIAAuWJAAA4kndAunLa/65po7DMVZTXfw0qdxcE/3hXfsjf1NhxnJa99sATao6PIJ3Nit4HSkOP7Ry5c5D2MxL1HL1GLMxuWYkknqTvliE2zjSVQVBUV2FQNtCoD4g173vzkvaoa50dKUxRxQUYhR+z3lvr0zwbmo/DdCl5dSqshDKSrKQQwJBBG4g8DM/yWM/ceJTjpfVFwNqj+kH2Tbb/k3pnOeYlQVtY3z4W8wcxNh2d9p3xBXDY0gVTYU6+QFQ8Fcbg54Hceh39NrLhaFbw7LGp/vaYyUcdprWbyFz5Tky9HFvOPx+OzD101+OWN/rnNU9LpQxV3OSUalSq1idlFtc2HUiSJozWjCYn9RXpufshwG9UNmHtIzwuBp4VcWKveM9ehURKhpFaarsNs0yScmZrZ7slEirauFPGwz5TbixTjpETy1ZssZMkzXh9axPl/RuuONwuVHEVFA+rtFl+61x8p1ei+27GplVWlV812G90y+Uz01bTrEjXRvbhhn/AF9GpT3ZqRUHU2yP4yRMFjadamtSkwdHF1dTcEGRWaIiAiIgIiICIiAiIgIiebSWkEw9GpWqGyU0Z2PRRfLrw9YGLTWm6ODotVxDBVHux4Ko4kyBteO0etpBiik06APhog7+tQ/WPTcPnNPrfrriNI1i9U7Ki4p0QfCi9OZPE8flOeLywjOTeWkTGtSZVa8zRgZ9nfKCuDkPzmWok84bOxhGQGSDqXr8yWp1je2QJ4jr1kfLKg2NxkRLEj6CxqpiqDqp+lTI6jaBFx5SA0BUFW3qSp81Nj+Ek3s70tTrWUtUDWsQdnZ8lP8AOcTrfo/uMfiEzsWDgneQ4v8AjeJghqSJheXf0YYXkVWnVkpdiGs7JXfBObo4L0geDqLkDzUH7kiZDnNhorSj4bEU61Jtl0IZW6i+8cQQSCOsg+s4mu1d04mNw1OvT3OtyvFWGTKeoIM2MwZEREBERAREQEREBOL7X8TsaJrcNpqSed3Bt8p2k5rtG0OcVo2uii7KoqKOtMh8utgYHzKzCWmZqtO2+YCJYRbeVvKWi0yRlpV75GKtK88tUEZjeJ6aFbaEIwC69Ry4+8zK4O6VqJMezx4yjodS9PDCYpC/6pyFqdBfJ/NT8rzfdrWFC4ym4+vTI+41x8n+U4BmnRaU0z8VgcNtm9TDu1FuZQpem3spX92FaNjLC2cqxll84RaPpS5z4vSWpxllSpYmRUt9jOuq0GOErGy1XBpvfJahAXZPRrDPn5ybZ8d4eq17glZ9U6mawLjsDRrjeyAOL3IqL4WB9RfyImMrDdxESKREQEREBERAQRfKIgfK2l8OEq1E+w7qbix8LEZj0mnqKLzre0PRDYbSFccGqM6nmtTxj8flORqNEIsMqGlhqCVDcs5mirETBQaxI9RMjoD0nlvZhA2VOrfIw9PlPOGl64i3GBc65TCr+Idfy3TPt3nnYeIf1wgegmWmUJlCYAG03OqerK46sQ7lFUbwLm5va18uE0hM7zs2ZEoYqoxsUFwfJSZpzWmtdw6OmpW+SItw0erWqxxWIamzbKUyQ7gcmIst+difSdTqRrAuiNKVKW2zYZm7qo5GSnIo7WyupuD0vPdq5TTB6Md7bVZ12uZaq9gij1Kj3nm1kX/R+ixQexqVrbZ3lqhIeo5PG272mmuaZvr1w336eK0+p5/4nlTcXHvKyFOzDtFxFOvRweLuabgJTNQFXQkfo7E70OQz5i3KTXOlxEREBERAREQERECFu2vDj4xMs3oKb5WOyzi3nukR1aJU75NnbfQIqYV7ZFXS/UEG3s3ykO46nZiIHhzgS4pAvMmJtcxMOIpXFxwnQYLUnG1rbGHax4sRT/zEGeuv2b41ADsIx+ylXxD7wA9jMJyUj3DbGHJPFZcoHymETb4zVrF077WGqrbf+jYj3AImrSkQbMCDxBFj7TKJieGE1mOYZKYIlWPiEMwEE7pUZbyktLShMIo7TvdTMBfR1cnfWdUHkSE/DakcvVuZIuh9ZsPhqNJGYts7JKoLm9s+Q+c5up7piIrG3b0nbFptadO3xWDXvKFNBbZHfMeq+Fb+pJ/dHKaDE0/j9IhqpHcYNfETuaofHb08JPl1mp0t2nO5Pw1IJddnvHO01s9yjIb+s418W5BBdrEsxFzYs30iR1mnFgvzPhuy9TSfHLd646cGKxW0huqKEVr77EkkHzPykw9k+v8A8bS+HxDf6xTHhYnOrTHG/Fxx5ix5z59mTD456Lq9NmRlIZXUkMpHEEbp21r2xqHn3vN7TaX2DE5js41nbSGj6daoQagLU6pAAu6HfYbrqVPrOnhCIiAiIgIiIHIdqehfidHOVF2okVV52XJx90k+k+da52hc7xkfKfXDoGBBFwQQQdxByIM+X9dtBfA46tQ+qG2qZ5038SfI28wYHNkidFqfrFQwbVGq0i7kDu6g2SU3ggBjlfI3HKc6wnQar6ntjL1HPd0VNi29nYWuqD1FzwvxmN9ds93DZh7u+OyNy3LdpeJqVAmEo5nIA3dz5Ks2+jqumGqBqiU8/qllUj0F57cHpLR+iqZHhQkZ28VV/M7z+EuwOmcViT3lCh3FL6tWuTduq01zt1JAnDbt18a+P16tO/u1e3n6jX+nVaP7zZHehdrkpy9zMWP0NQxGVeij9WUE+h3iW6PpVANqtWDjkKewPW7Ez3ispGTe018cFo3OpcXpTsrwdQ3pq9E80baX7rX+VppW7Hhf9e1v2AD+MkxmHCXgXj+LkjizV/Cp7qizE9lAA8NRybZXC2v1AnEaR0Y9Co1OqtmX2I4EdJ9FPTUC5Ikf9qOApPh1qKR3iMPMq2RH5zZhzXi2rTuGOXBS1ZmsamEWBQOEEwTKT0nlq7UoTLTK3gAZQyhMpeBOP9nnEE4bFU+C1abD99CD/kElqR32HaDNDRxqsLNiahcD/lqNhPchj5ESRJiyIiICIiAiIgJGPbdqp31BMXTHjo+Cp1pMcj+6x9mPKSdMeJw61EZHAZXUqyncVYWIPoYHx86TY6M01iaa9zQqEB3AC+H6TkL4SR4Scp7NdNWmwGLqUHBsDtU2P16bElWH4HqDOejUTytbTWdxOklaN1bw+CvWxbLVqDxNVqG6A/4Q30j1PpaNI9otTEN3WBotVY7nINvMKOHU2EjzGY6pWsatR3tkNti1vedTg9caGFoIuGpMKmwO8vYXe2bM28i993C26ctsUx5n5T/h6FM9LTqvwj75l0dHVx7K2k67u2R+HpuadJeh2LFj/XWbv/8AW4KjamKtJbbkDDLzkP6S0/iMSSa9QkfYGSj04+s1exfM+gl/l5n+6Ut1la+Kxv8AZnlPmH1vwds8RTvv+kMuk8ek+0XB0Vyqqx5Kbn5SDRba3b9+XW14p07sZI6WPtrnrJn07rTXau9Xw0VIXi2426TT4nGmvTJpnvDvZdu7jzptYnzW46znaieIAS2oACCRxHtxm+uGlfTRPUZJ9vXf/wCGLwz3uSb3uSefWWl5uaFZaTG1ee/RGr2JxjbOGovVPHYUkD9pty+pkGvvOp1B1Dq6Ur7K3SkljWrWyUfZXm54D1M7nVTsFckPpGoFXf3FI3Y9GqblH7N/MSYNGaKo4WktLD01p013IosOpPMnmczJtWTB4RKNNKdMbKIqoi8lUBQPYTNESKREQEREBERAREQIu7fcNR+Co1XX9IK4po/EK6OzA8x4AfOQMzSdP7QyE4LDcviD7921vzkFMLZeg9N8qKbcqGlkqDKg+YlrPc+W+VY5Swp84F1P6Nz/AFneXUclgy0mABsSZgZ+fmJlIvLaqXgZnYc7Sw4lRuW5yzP8ph2JcqwqaewrB4PFUqwxGHpVK9Ngyu6Bz3bZAANcDZZf4hJopUVQAKAoG5QAAPQT5m7INYfhNJ0to2SsTRflapbZPo4T5z6cmIREQpERAREQEREBERAREQI57c6O1gKOW7FIf+1Vnzrj2u9hwyHpPobtz0hsYOlTH16jOfKmpt/E6+0+fFp8YRYH5+/OVvLXE84qESj1BpXanlNYywuecbR7Ly0vPMHMZy7Ho7yW7Y4mYrc5VKcDKpXebnpw8paHJFuEpa8vAkF9F9kgg2IORHAz611K08MdgKFe/iZAH6VF8L/ME+onyMpzn0F/Z92/gK5LXX4iypxUimhY+t1+6YVKUREikREBERAREQEREBERAhnt6xV6tCnwFJm+89v/ABkOubC1pJ/bjiL6RVeAw6fNmP5yMKzZyo81QzCRM7yyVGHZjZmW0oRAxoM5l2ZYwmUwLdmW7r9ZkljQEEykQq60mv8As76RzxdE8VpVQPIsjfikhSSJ2GaQ7vSyLfKrSq0/OwFQfOnIPpCIiRSIiAiIgIiICIiAiIgfP3bd/tM/9Cn+cjWoYiWEYGMtNSIlRaasB4iBUiXXiJQljmIkFJWIhVbzo+zzGGlpTBsP+Ipr6Odg/JjESI+soiJGRERAREQERED/2Q=="/>
          <p:cNvSpPr>
            <a:spLocks noChangeAspect="1" noChangeArrowheads="1"/>
          </p:cNvSpPr>
          <p:nvPr/>
        </p:nvSpPr>
        <p:spPr bwMode="auto">
          <a:xfrm>
            <a:off x="215900" y="-47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csbizcoach.com/Graphics/Purchased/YoungerBusinessmanSuitArmsCross.jpg">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62" t="2" r="34570" b="54405"/>
          <a:stretch/>
        </p:blipFill>
        <p:spPr bwMode="auto">
          <a:xfrm>
            <a:off x="7342762" y="2939480"/>
            <a:ext cx="1524496" cy="1372046"/>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2" descr="http://t2.gstatic.com/images?q=tbn:ANd9GcQFWMOV5b3h_9GE8dVS4LPkYXbdBn_W8CHLPAsiAoPg_K5vq_ip">
            <a:hlinkClick r:id="rId8"/>
          </p:cNvPr>
          <p:cNvSpPr>
            <a:spLocks noChangeAspect="1" noChangeArrowheads="1"/>
          </p:cNvSpPr>
          <p:nvPr/>
        </p:nvSpPr>
        <p:spPr bwMode="auto">
          <a:xfrm>
            <a:off x="155575" y="-868363"/>
            <a:ext cx="1905000" cy="1819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Rectangle 2"/>
          <p:cNvSpPr>
            <a:spLocks noGrp="1" noChangeArrowheads="1"/>
          </p:cNvSpPr>
          <p:nvPr>
            <p:ph type="title"/>
          </p:nvPr>
        </p:nvSpPr>
        <p:spPr>
          <a:xfrm>
            <a:off x="685800" y="0"/>
            <a:ext cx="8229600" cy="525750"/>
          </a:xfrm>
        </p:spPr>
        <p:txBody>
          <a:bodyPr/>
          <a:lstStyle/>
          <a:p>
            <a:pPr algn="ctr"/>
            <a:r>
              <a:rPr lang="en-US" sz="2800" dirty="0" smtClean="0">
                <a:cs typeface="Arial" pitchFamily="34" charset="0"/>
              </a:rPr>
              <a:t>Passive Candidates Move to Active – The Q</a:t>
            </a:r>
            <a:endParaRPr lang="en-US" sz="2800" dirty="0">
              <a:cs typeface="Arial" pitchFamily="34" charset="0"/>
            </a:endParaRPr>
          </a:p>
        </p:txBody>
      </p:sp>
      <p:pic>
        <p:nvPicPr>
          <p:cNvPr id="36" name="Picture 10" descr="http://amandamcdowell.files.wordpress.com/2011/04/woman-business-suit1.jpg">
            <a:hlinkClick r:id="rId9"/>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73" t="2" r="3064" b="54405"/>
          <a:stretch/>
        </p:blipFill>
        <p:spPr bwMode="auto">
          <a:xfrm>
            <a:off x="343300" y="2799243"/>
            <a:ext cx="1525240" cy="137271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sheister\AppData\Local\Microsoft\Windows\Temporary Internet Files\Content.Outlook\HOZVA8KR\thankYou-PopUp.jpg"/>
          <p:cNvPicPr>
            <a:picLocks noChangeAspect="1" noChangeArrowheads="1"/>
          </p:cNvPicPr>
          <p:nvPr/>
        </p:nvPicPr>
        <p:blipFill rotWithShape="1">
          <a:blip r:embed="rId11">
            <a:extLst>
              <a:ext uri="{28A0092B-C50C-407E-A947-70E740481C1C}">
                <a14:useLocalDpi xmlns:a14="http://schemas.microsoft.com/office/drawing/2010/main" val="0"/>
              </a:ext>
            </a:extLst>
          </a:blip>
          <a:srcRect l="16803" t="63538" r="77198" b="31830"/>
          <a:stretch/>
        </p:blipFill>
        <p:spPr bwMode="auto">
          <a:xfrm>
            <a:off x="831600" y="2225621"/>
            <a:ext cx="548640" cy="2743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7295134" y="4254576"/>
            <a:ext cx="1772666" cy="400110"/>
          </a:xfrm>
          <a:prstGeom prst="rect">
            <a:avLst/>
          </a:prstGeom>
          <a:noFill/>
        </p:spPr>
        <p:txBody>
          <a:bodyPr wrap="square" rtlCol="0">
            <a:spAutoFit/>
          </a:bodyPr>
          <a:lstStyle/>
          <a:p>
            <a:pPr algn="ctr"/>
            <a:r>
              <a:rPr lang="en-US" sz="2000" dirty="0" smtClean="0">
                <a:ln w="10541" cmpd="sng">
                  <a:solidFill>
                    <a:srgbClr val="7D7D7D">
                      <a:tint val="100000"/>
                      <a:shade val="100000"/>
                      <a:satMod val="110000"/>
                    </a:srgbClr>
                  </a:solidFill>
                  <a:prstDash val="solid"/>
                </a:ln>
              </a:rPr>
              <a:t>Recruiter</a:t>
            </a:r>
            <a:endParaRPr lang="en-US" sz="2000" dirty="0">
              <a:ln w="10541" cmpd="sng">
                <a:solidFill>
                  <a:srgbClr val="7D7D7D">
                    <a:tint val="100000"/>
                    <a:shade val="100000"/>
                    <a:satMod val="110000"/>
                  </a:srgbClr>
                </a:solidFill>
                <a:prstDash val="solid"/>
              </a:ln>
            </a:endParaRPr>
          </a:p>
        </p:txBody>
      </p:sp>
      <p:pic>
        <p:nvPicPr>
          <p:cNvPr id="28" name="Picture 27" descr="ss_Q-logo-final.jpg"/>
          <p:cNvPicPr>
            <a:picLocks noChangeAspect="1"/>
          </p:cNvPicPr>
          <p:nvPr/>
        </p:nvPicPr>
        <p:blipFill>
          <a:blip r:embed="rId12" cstate="print"/>
          <a:stretch>
            <a:fillRect/>
          </a:stretch>
        </p:blipFill>
        <p:spPr>
          <a:xfrm>
            <a:off x="2948913" y="2499941"/>
            <a:ext cx="2748494" cy="2265784"/>
          </a:xfrm>
          <a:prstGeom prst="rect">
            <a:avLst/>
          </a:prstGeom>
        </p:spPr>
      </p:pic>
      <p:pic>
        <p:nvPicPr>
          <p:cNvPr id="29" name="Picture 16" descr="http://1.bp.blogspot.com/_k_DdvYfL7wQ/TBFKHPuReyI/AAAAAAAAAR8/oggFUFrYQwQ/S1600-R/resume_icon.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3852" y="834228"/>
            <a:ext cx="1289670" cy="128967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6018650" y="2428714"/>
            <a:ext cx="2232248" cy="649188"/>
          </a:xfrm>
          <a:prstGeom prst="wedgeEllipseCallout">
            <a:avLst>
              <a:gd name="adj1" fmla="val 26411"/>
              <a:gd name="adj2" fmla="val 107520"/>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400" b="1" dirty="0" smtClean="0"/>
              <a:t>Let’s Talk…</a:t>
            </a:r>
            <a:endParaRPr lang="en-US" sz="2400" b="1" dirty="0"/>
          </a:p>
        </p:txBody>
      </p:sp>
    </p:spTree>
    <p:extLst>
      <p:ext uri="{BB962C8B-B14F-4D97-AF65-F5344CB8AC3E}">
        <p14:creationId xmlns:p14="http://schemas.microsoft.com/office/powerpoint/2010/main" val="12840643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idx="4294967295"/>
          </p:nvPr>
        </p:nvSpPr>
        <p:spPr>
          <a:xfrm>
            <a:off x="533400" y="-13855"/>
            <a:ext cx="8229600" cy="642942"/>
          </a:xfrm>
          <a:prstGeom prst="rect">
            <a:avLst/>
          </a:prstGeom>
        </p:spPr>
        <p:txBody>
          <a:bodyPr>
            <a:normAutofit/>
          </a:bodyPr>
          <a:lstStyle/>
          <a:p>
            <a:pPr algn="ctr"/>
            <a:r>
              <a:rPr lang="en-US" sz="2800" dirty="0" smtClean="0"/>
              <a:t>Current Customer Results Comparison</a:t>
            </a:r>
          </a:p>
        </p:txBody>
      </p:sp>
      <p:graphicFrame>
        <p:nvGraphicFramePr>
          <p:cNvPr id="131157" name="Group 85"/>
          <p:cNvGraphicFramePr>
            <a:graphicFrameLocks noGrp="1"/>
          </p:cNvGraphicFramePr>
          <p:nvPr>
            <p:ph idx="4294967295"/>
            <p:extLst>
              <p:ext uri="{D42A27DB-BD31-4B8C-83A1-F6EECF244321}">
                <p14:modId xmlns:p14="http://schemas.microsoft.com/office/powerpoint/2010/main" val="2015005668"/>
              </p:ext>
            </p:extLst>
          </p:nvPr>
        </p:nvGraphicFramePr>
        <p:xfrm>
          <a:off x="457200" y="1143000"/>
          <a:ext cx="8175282" cy="4769589"/>
        </p:xfrm>
        <a:graphic>
          <a:graphicData uri="http://schemas.openxmlformats.org/drawingml/2006/table">
            <a:tbl>
              <a:tblPr/>
              <a:tblGrid>
                <a:gridCol w="2900906"/>
                <a:gridCol w="2538072"/>
                <a:gridCol w="2736304"/>
              </a:tblGrid>
              <a:tr h="501098">
                <a:tc>
                  <a:txBody>
                    <a:bodyPr/>
                    <a:lstStyle/>
                    <a:p>
                      <a:pPr marL="0" marR="0" lvl="0" indent="0" algn="l"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endParaRPr kumimoji="0" lang="en-US" sz="2000" b="1" i="0" u="none" strike="noStrike" cap="none" normalizeH="0" baseline="0" dirty="0" smtClean="0">
                        <a:ln>
                          <a:noFill/>
                        </a:ln>
                        <a:solidFill>
                          <a:srgbClr val="FFFFFF"/>
                        </a:solidFill>
                        <a:effectLst/>
                        <a:latin typeface="Verdana"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400" b="1" i="0" u="none" strike="noStrike" cap="none" normalizeH="0" baseline="0" dirty="0" smtClean="0">
                          <a:ln>
                            <a:noFill/>
                          </a:ln>
                          <a:solidFill>
                            <a:srgbClr val="FFFFFF"/>
                          </a:solidFill>
                          <a:effectLst/>
                          <a:latin typeface="Verdana" pitchFamily="34" charset="0"/>
                        </a:rPr>
                        <a:t>Typical Phone Check</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6">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400" b="1" i="0" u="none" strike="noStrike" cap="none" normalizeH="0" baseline="0" dirty="0" smtClean="0">
                          <a:ln>
                            <a:noFill/>
                          </a:ln>
                          <a:solidFill>
                            <a:srgbClr val="FFFFFF"/>
                          </a:solidFill>
                          <a:effectLst/>
                          <a:latin typeface="Verdana" pitchFamily="34" charset="0"/>
                        </a:rPr>
                        <a:t>SkillSurvey Reference Assessment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6">
                        <a:lumMod val="75000"/>
                      </a:schemeClr>
                    </a:solidFill>
                  </a:tcPr>
                </a:tc>
              </a:tr>
              <a:tr h="918309">
                <a:tc>
                  <a:txBody>
                    <a:bodyPr/>
                    <a:lstStyle/>
                    <a:p>
                      <a:pPr marL="0" marR="0" lvl="0" indent="0" algn="l"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More references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2 to 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5+ business references</a:t>
                      </a:r>
                    </a:p>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50% of which are former or current Supervisors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74126">
                <a:tc>
                  <a:txBody>
                    <a:bodyPr/>
                    <a:lstStyle/>
                    <a:p>
                      <a:pPr marL="0" marR="0" lvl="0" indent="0" algn="l"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Faster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3 to 5 days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1 to 2 days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646217">
                <a:tc>
                  <a:txBody>
                    <a:bodyPr/>
                    <a:lstStyle/>
                    <a:p>
                      <a:pPr marL="0" marR="0" lvl="0" indent="0" algn="l"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Guide Hiring Managers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No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Previous managers assisting in leading interview</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74126">
                <a:tc>
                  <a:txBody>
                    <a:bodyPr/>
                    <a:lstStyle/>
                    <a:p>
                      <a:pPr marL="0" marR="0" lvl="0" indent="0" algn="l"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Pauses a hiring decision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&lt; 1% of candidates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5% - 10% of candidates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646217">
                <a:tc>
                  <a:txBody>
                    <a:bodyPr/>
                    <a:lstStyle/>
                    <a:p>
                      <a:pPr marL="0" marR="0" lvl="0" indent="0" algn="l"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Passive sourcing tools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2-3 on paper or in ATS – not utilized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5 references per candidate – warm leads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646217">
                <a:tc>
                  <a:txBody>
                    <a:bodyPr/>
                    <a:lstStyle/>
                    <a:p>
                      <a:pPr marL="0" marR="0" lvl="0" indent="0" algn="l"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Compliant/Legal Risk</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Uncertain/Inconsistent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Supports compliance with EEOC and OFCCP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646217">
                <a:tc>
                  <a:txBody>
                    <a:bodyPr/>
                    <a:lstStyle/>
                    <a:p>
                      <a:pPr marL="0" marR="0" lvl="0" indent="0" algn="l"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Science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Results not Validated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0" fontAlgn="base" latinLnBrk="0" hangingPunct="0">
                        <a:lnSpc>
                          <a:spcPct val="100000"/>
                        </a:lnSpc>
                        <a:spcBef>
                          <a:spcPct val="0"/>
                        </a:spcBef>
                        <a:spcAft>
                          <a:spcPct val="0"/>
                        </a:spcAft>
                        <a:buClr>
                          <a:srgbClr val="375BB0"/>
                        </a:buClr>
                        <a:buSzPct val="80000"/>
                        <a:buFont typeface="Wingdings 2" pitchFamily="18" charset="2"/>
                        <a:buNone/>
                        <a:tabLst/>
                      </a:pPr>
                      <a:r>
                        <a:rPr kumimoji="0" lang="en-US" sz="1600" b="0" i="0" u="none" strike="noStrike" cap="none" normalizeH="0" baseline="0" dirty="0" smtClean="0">
                          <a:ln>
                            <a:noFill/>
                          </a:ln>
                          <a:solidFill>
                            <a:srgbClr val="000000"/>
                          </a:solidFill>
                          <a:effectLst/>
                          <a:latin typeface="Calibri" pitchFamily="34" charset="0"/>
                        </a:rPr>
                        <a:t>Reliability and Validity Studies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sp>
        <p:nvSpPr>
          <p:cNvPr id="5" name="Oval 4"/>
          <p:cNvSpPr/>
          <p:nvPr/>
        </p:nvSpPr>
        <p:spPr>
          <a:xfrm>
            <a:off x="5943600" y="3505200"/>
            <a:ext cx="259228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0" y="5181600"/>
            <a:ext cx="259228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867400" y="2514600"/>
            <a:ext cx="259228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46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bwMode="auto">
          <a:xfrm>
            <a:off x="685800" y="0"/>
            <a:ext cx="7772400" cy="576263"/>
          </a:xfrm>
          <a:noFill/>
          <a:ln>
            <a:miter lim="800000"/>
            <a:headEnd/>
            <a:tailEnd/>
          </a:ln>
        </p:spPr>
        <p:txBody>
          <a:bodyPr vert="horz" wrap="square" lIns="91440" tIns="45720" rIns="91440" bIns="45720" numCol="1" anchor="t" anchorCtr="0" compatLnSpc="1">
            <a:prstTxWarp prst="textNoShape">
              <a:avLst/>
            </a:prstTxWarp>
            <a:normAutofit/>
          </a:bodyPr>
          <a:lstStyle/>
          <a:p>
            <a:pPr algn="ctr"/>
            <a:r>
              <a:rPr lang="en-US" sz="2800" dirty="0" smtClean="0">
                <a:ea typeface="+mn-ea"/>
                <a:cs typeface="Arial" pitchFamily="34" charset="0"/>
              </a:rPr>
              <a:t>The Q</a:t>
            </a:r>
            <a:endParaRPr lang="en-US" sz="2800" dirty="0">
              <a:ea typeface="+mn-ea"/>
              <a:cs typeface="Arial" pitchFamily="34" charset="0"/>
            </a:endParaRPr>
          </a:p>
        </p:txBody>
      </p:sp>
      <p:sp>
        <p:nvSpPr>
          <p:cNvPr id="10243" name="Content Placeholder 2"/>
          <p:cNvSpPr>
            <a:spLocks noGrp="1"/>
          </p:cNvSpPr>
          <p:nvPr>
            <p:ph idx="1"/>
          </p:nvPr>
        </p:nvSpPr>
        <p:spPr>
          <a:xfrm>
            <a:off x="250825" y="1295400"/>
            <a:ext cx="8713663" cy="4896445"/>
          </a:xfrm>
        </p:spPr>
        <p:txBody>
          <a:bodyPr>
            <a:normAutofit/>
          </a:bodyPr>
          <a:lstStyle/>
          <a:p>
            <a:pPr>
              <a:buFont typeface="Wingdings" pitchFamily="2" charset="2"/>
              <a:buChar char="§"/>
            </a:pPr>
            <a:r>
              <a:rPr lang="en-US" sz="2400" dirty="0" smtClean="0"/>
              <a:t>References will now be able to become active members of a company’s talent network</a:t>
            </a:r>
          </a:p>
          <a:p>
            <a:pPr lvl="1">
              <a:buFont typeface="Wingdings" pitchFamily="2" charset="2"/>
              <a:buChar char="§"/>
            </a:pPr>
            <a:r>
              <a:rPr lang="en-US" sz="2000" dirty="0" smtClean="0"/>
              <a:t>Share their professional profiles</a:t>
            </a:r>
          </a:p>
          <a:p>
            <a:pPr lvl="1">
              <a:buFont typeface="Wingdings" pitchFamily="2" charset="2"/>
              <a:buChar char="§"/>
            </a:pPr>
            <a:r>
              <a:rPr lang="en-US" sz="2000" dirty="0" smtClean="0"/>
              <a:t>Clarify their current employment situation to help recruiters determine how active or passive a person is in their job search</a:t>
            </a:r>
          </a:p>
          <a:p>
            <a:pPr lvl="1">
              <a:buFont typeface="Wingdings" pitchFamily="2" charset="2"/>
              <a:buChar char="§"/>
            </a:pPr>
            <a:r>
              <a:rPr lang="en-US" sz="2000" dirty="0" smtClean="0"/>
              <a:t>See current job openings at a company that “match” their work experience</a:t>
            </a:r>
          </a:p>
          <a:p>
            <a:pPr>
              <a:buNone/>
            </a:pPr>
            <a:endParaRPr lang="en-US" sz="2400" dirty="0" smtClean="0"/>
          </a:p>
          <a:p>
            <a:pPr>
              <a:buFont typeface="Wingdings" pitchFamily="2" charset="2"/>
              <a:buChar char="§"/>
            </a:pPr>
            <a:r>
              <a:rPr lang="en-US" sz="2400" dirty="0" smtClean="0"/>
              <a:t>New SkillSurvey science helps recruitment teams identify those passive candidate references that best match open positions</a:t>
            </a:r>
          </a:p>
          <a:p>
            <a:endParaRPr lang="en-US" sz="2400" dirty="0"/>
          </a:p>
          <a:p>
            <a:endParaRPr lang="en-US" sz="2400" dirty="0" smtClean="0"/>
          </a:p>
        </p:txBody>
      </p:sp>
    </p:spTree>
    <p:extLst>
      <p:ext uri="{BB962C8B-B14F-4D97-AF65-F5344CB8AC3E}">
        <p14:creationId xmlns:p14="http://schemas.microsoft.com/office/powerpoint/2010/main" val="7030131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eister\AppData\Local\Microsoft\Windows\Temporary Internet Files\Content.Outlook\HOZVA8KR\thankYou-PopUp.jpg"/>
          <p:cNvPicPr>
            <a:picLocks noChangeAspect="1" noChangeArrowheads="1"/>
          </p:cNvPicPr>
          <p:nvPr/>
        </p:nvPicPr>
        <p:blipFill rotWithShape="1">
          <a:blip r:embed="rId3">
            <a:extLst>
              <a:ext uri="{28A0092B-C50C-407E-A947-70E740481C1C}">
                <a14:useLocalDpi xmlns:a14="http://schemas.microsoft.com/office/drawing/2010/main" val="0"/>
              </a:ext>
            </a:extLst>
          </a:blip>
          <a:srcRect l="13004" t="22981" r="13498" b="18344"/>
          <a:stretch/>
        </p:blipFill>
        <p:spPr bwMode="auto">
          <a:xfrm>
            <a:off x="1115616" y="1295400"/>
            <a:ext cx="6720840" cy="34747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ubtitle 1"/>
          <p:cNvSpPr>
            <a:spLocks noGrp="1"/>
          </p:cNvSpPr>
          <p:nvPr>
            <p:ph type="subTitle" idx="1"/>
          </p:nvPr>
        </p:nvSpPr>
        <p:spPr>
          <a:xfrm>
            <a:off x="468000" y="0"/>
            <a:ext cx="8676000" cy="460800"/>
          </a:xfrm>
        </p:spPr>
        <p:txBody>
          <a:bodyPr>
            <a:noAutofit/>
          </a:bodyPr>
          <a:lstStyle/>
          <a:p>
            <a:pPr algn="ctr">
              <a:defRPr/>
            </a:pPr>
            <a:r>
              <a:rPr lang="en-US" sz="2800" b="0" dirty="0">
                <a:latin typeface="+mj-lt"/>
                <a:cs typeface="Arial" pitchFamily="34" charset="0"/>
              </a:rPr>
              <a:t>References Become Candidates </a:t>
            </a:r>
            <a:r>
              <a:rPr lang="en-US" sz="2800" b="0" dirty="0" smtClean="0">
                <a:latin typeface="+mj-lt"/>
                <a:cs typeface="Arial" pitchFamily="34" charset="0"/>
              </a:rPr>
              <a:t>in The Q™</a:t>
            </a:r>
            <a:endParaRPr lang="en-US" sz="2800" b="0" dirty="0">
              <a:latin typeface="+mj-lt"/>
              <a:cs typeface="Arial" pitchFamily="34" charset="0"/>
            </a:endParaRPr>
          </a:p>
        </p:txBody>
      </p:sp>
      <p:sp>
        <p:nvSpPr>
          <p:cNvPr id="4" name="TextBox 3"/>
          <p:cNvSpPr txBox="1"/>
          <p:nvPr/>
        </p:nvSpPr>
        <p:spPr>
          <a:xfrm>
            <a:off x="1056772" y="5385068"/>
            <a:ext cx="6838528" cy="646986"/>
          </a:xfrm>
          <a:prstGeom prst="wedgeRoundRectCallout">
            <a:avLst>
              <a:gd name="adj1" fmla="val -36482"/>
              <a:gd name="adj2" fmla="val -173499"/>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600" dirty="0" smtClean="0">
                <a:latin typeface="Times New Roman" pitchFamily="18" charset="0"/>
                <a:cs typeface="Times New Roman" pitchFamily="18" charset="0"/>
              </a:rPr>
              <a:t>After completing a reference assessment, the reference can select to learn more about opportunities at org name</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7929379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eister\AppData\Local\Microsoft\Windows\Temporary Internet Files\Content.Outlook\HOZVA8KR\thankYou-PopUp_v4.jpg"/>
          <p:cNvPicPr>
            <a:picLocks noChangeAspect="1" noChangeArrowheads="1"/>
          </p:cNvPicPr>
          <p:nvPr/>
        </p:nvPicPr>
        <p:blipFill rotWithShape="1">
          <a:blip r:embed="rId3">
            <a:extLst>
              <a:ext uri="{28A0092B-C50C-407E-A947-70E740481C1C}">
                <a14:useLocalDpi xmlns:a14="http://schemas.microsoft.com/office/drawing/2010/main" val="0"/>
              </a:ext>
            </a:extLst>
          </a:blip>
          <a:srcRect l="12848" t="22833" r="13150" b="6137"/>
          <a:stretch/>
        </p:blipFill>
        <p:spPr bwMode="auto">
          <a:xfrm>
            <a:off x="1188720" y="1295400"/>
            <a:ext cx="6766560" cy="420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ubtitle 1"/>
          <p:cNvSpPr>
            <a:spLocks noGrp="1"/>
          </p:cNvSpPr>
          <p:nvPr>
            <p:ph type="subTitle" idx="1"/>
          </p:nvPr>
        </p:nvSpPr>
        <p:spPr>
          <a:xfrm>
            <a:off x="391800" y="0"/>
            <a:ext cx="8676000" cy="460800"/>
          </a:xfrm>
        </p:spPr>
        <p:txBody>
          <a:bodyPr>
            <a:noAutofit/>
          </a:bodyPr>
          <a:lstStyle/>
          <a:p>
            <a:pPr algn="ctr">
              <a:defRPr/>
            </a:pPr>
            <a:r>
              <a:rPr lang="en-US" sz="2800" b="0" dirty="0">
                <a:latin typeface="+mj-lt"/>
                <a:cs typeface="Arial" pitchFamily="34" charset="0"/>
              </a:rPr>
              <a:t>References Become Candidates </a:t>
            </a:r>
            <a:r>
              <a:rPr lang="en-US" sz="2800" b="0" dirty="0" smtClean="0">
                <a:latin typeface="+mj-lt"/>
                <a:cs typeface="Arial" pitchFamily="34" charset="0"/>
              </a:rPr>
              <a:t>in The Q</a:t>
            </a:r>
            <a:endParaRPr lang="en-US" sz="2800" b="0" dirty="0">
              <a:latin typeface="+mj-lt"/>
              <a:cs typeface="Arial" pitchFamily="34" charset="0"/>
            </a:endParaRPr>
          </a:p>
        </p:txBody>
      </p:sp>
      <p:sp>
        <p:nvSpPr>
          <p:cNvPr id="4" name="TextBox 3"/>
          <p:cNvSpPr txBox="1"/>
          <p:nvPr/>
        </p:nvSpPr>
        <p:spPr>
          <a:xfrm>
            <a:off x="152400" y="5387181"/>
            <a:ext cx="3672408" cy="646986"/>
          </a:xfrm>
          <a:prstGeom prst="wedgeRoundRectCallout">
            <a:avLst>
              <a:gd name="adj1" fmla="val -15111"/>
              <a:gd name="adj2" fmla="val -180292"/>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600" dirty="0" smtClean="0">
                <a:latin typeface="Times New Roman" pitchFamily="18" charset="0"/>
                <a:cs typeface="Times New Roman" pitchFamily="18" charset="0"/>
              </a:rPr>
              <a:t>Candidates can create profiles by uploading a resume and having it parsed</a:t>
            </a:r>
            <a:endParaRPr lang="en-US" sz="1600" dirty="0">
              <a:latin typeface="Times New Roman" pitchFamily="18" charset="0"/>
              <a:cs typeface="Times New Roman" pitchFamily="18" charset="0"/>
            </a:endParaRPr>
          </a:p>
        </p:txBody>
      </p:sp>
      <p:sp>
        <p:nvSpPr>
          <p:cNvPr id="6" name="TextBox 5"/>
          <p:cNvSpPr txBox="1"/>
          <p:nvPr/>
        </p:nvSpPr>
        <p:spPr>
          <a:xfrm>
            <a:off x="4716016" y="5217536"/>
            <a:ext cx="3672408" cy="919401"/>
          </a:xfrm>
          <a:prstGeom prst="wedgeRoundRectCallout">
            <a:avLst>
              <a:gd name="adj1" fmla="val -32262"/>
              <a:gd name="adj2" fmla="val -126988"/>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600" b="1" dirty="0" smtClean="0">
                <a:latin typeface="Times New Roman" pitchFamily="18" charset="0"/>
                <a:cs typeface="Times New Roman" pitchFamily="18" charset="0"/>
              </a:rPr>
              <a:t>…Or they can manually enter a profile, create a profile later, or just start searching job listings</a:t>
            </a:r>
            <a:endParaRPr lang="en-US" sz="1600" b="1" dirty="0">
              <a:latin typeface="Times New Roman" pitchFamily="18" charset="0"/>
              <a:cs typeface="Times New Roman" pitchFamily="18" charset="0"/>
            </a:endParaRPr>
          </a:p>
        </p:txBody>
      </p:sp>
    </p:spTree>
    <p:extLst>
      <p:ext uri="{BB962C8B-B14F-4D97-AF65-F5344CB8AC3E}">
        <p14:creationId xmlns:p14="http://schemas.microsoft.com/office/powerpoint/2010/main" val="443253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935" t="8801" r="12755" b="12530"/>
          <a:stretch/>
        </p:blipFill>
        <p:spPr>
          <a:xfrm>
            <a:off x="457200" y="990600"/>
            <a:ext cx="6378044" cy="5226453"/>
          </a:xfrm>
          <a:prstGeom prst="rect">
            <a:avLst/>
          </a:prstGeom>
          <a:solidFill>
            <a:schemeClr val="accent1"/>
          </a:solidFill>
          <a:ln>
            <a:noFill/>
          </a:ln>
          <a:effectLst>
            <a:outerShdw blurRad="292100" dist="139700" dir="2700000" algn="tl" rotWithShape="0">
              <a:srgbClr val="333333">
                <a:alpha val="65000"/>
              </a:srgbClr>
            </a:outerShdw>
          </a:effectLst>
        </p:spPr>
      </p:pic>
      <p:sp>
        <p:nvSpPr>
          <p:cNvPr id="4" name="TextBox 3"/>
          <p:cNvSpPr txBox="1"/>
          <p:nvPr/>
        </p:nvSpPr>
        <p:spPr>
          <a:xfrm>
            <a:off x="285720" y="0"/>
            <a:ext cx="8678768" cy="523220"/>
          </a:xfrm>
          <a:prstGeom prst="rect">
            <a:avLst/>
          </a:prstGeom>
          <a:noFill/>
        </p:spPr>
        <p:txBody>
          <a:bodyPr wrap="square" rtlCol="0" anchor="ctr">
            <a:spAutoFit/>
          </a:bodyPr>
          <a:lstStyle/>
          <a:p>
            <a:pPr algn="ctr"/>
            <a:r>
              <a:rPr lang="en-US" sz="2800" dirty="0" smtClean="0">
                <a:solidFill>
                  <a:schemeClr val="bg1"/>
                </a:solidFill>
                <a:latin typeface="+mj-lt"/>
                <a:cs typeface="Arial" pitchFamily="34" charset="0"/>
              </a:rPr>
              <a:t>Candidate’s Home Page</a:t>
            </a:r>
            <a:endParaRPr lang="ru-RU" sz="2800" dirty="0">
              <a:solidFill>
                <a:schemeClr val="bg1"/>
              </a:solidFill>
              <a:latin typeface="+mj-lt"/>
              <a:cs typeface="Arial" pitchFamily="34" charset="0"/>
            </a:endParaRPr>
          </a:p>
        </p:txBody>
      </p:sp>
      <p:sp>
        <p:nvSpPr>
          <p:cNvPr id="7" name="TextBox 6"/>
          <p:cNvSpPr txBox="1"/>
          <p:nvPr/>
        </p:nvSpPr>
        <p:spPr>
          <a:xfrm>
            <a:off x="7148647" y="1730135"/>
            <a:ext cx="2075655" cy="646986"/>
          </a:xfrm>
          <a:prstGeom prst="wedgeRoundRectCallout">
            <a:avLst>
              <a:gd name="adj1" fmla="val -89975"/>
              <a:gd name="adj2" fmla="val 16857"/>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latin typeface="Times New Roman" pitchFamily="18" charset="0"/>
                <a:cs typeface="Times New Roman" pitchFamily="18" charset="0"/>
              </a:rPr>
              <a:t>See level of profile completeness</a:t>
            </a:r>
            <a:endParaRPr lang="en-US" sz="1600" dirty="0">
              <a:latin typeface="Times New Roman" pitchFamily="18" charset="0"/>
              <a:cs typeface="Times New Roman" pitchFamily="18" charset="0"/>
            </a:endParaRPr>
          </a:p>
        </p:txBody>
      </p:sp>
      <p:sp>
        <p:nvSpPr>
          <p:cNvPr id="8" name="TextBox 7"/>
          <p:cNvSpPr txBox="1"/>
          <p:nvPr/>
        </p:nvSpPr>
        <p:spPr>
          <a:xfrm>
            <a:off x="7286374" y="3127978"/>
            <a:ext cx="1800200" cy="646986"/>
          </a:xfrm>
          <a:prstGeom prst="wedgeRoundRectCallout">
            <a:avLst>
              <a:gd name="adj1" fmla="val -92575"/>
              <a:gd name="adj2" fmla="val -29904"/>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latin typeface="Times New Roman" pitchFamily="18" charset="0"/>
                <a:cs typeface="Times New Roman" pitchFamily="18" charset="0"/>
              </a:rPr>
              <a:t>Steps to complete profile</a:t>
            </a:r>
            <a:endParaRPr lang="en-US" sz="1600" dirty="0">
              <a:latin typeface="Times New Roman" pitchFamily="18" charset="0"/>
              <a:cs typeface="Times New Roman" pitchFamily="18" charset="0"/>
            </a:endParaRPr>
          </a:p>
        </p:txBody>
      </p:sp>
      <p:sp>
        <p:nvSpPr>
          <p:cNvPr id="9" name="TextBox 8"/>
          <p:cNvSpPr txBox="1"/>
          <p:nvPr/>
        </p:nvSpPr>
        <p:spPr>
          <a:xfrm>
            <a:off x="7252730" y="4560893"/>
            <a:ext cx="1823547" cy="919401"/>
          </a:xfrm>
          <a:prstGeom prst="wedgeRoundRectCallout">
            <a:avLst>
              <a:gd name="adj1" fmla="val -96162"/>
              <a:gd name="adj2" fmla="val -29883"/>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latin typeface="Times New Roman" pitchFamily="18" charset="0"/>
                <a:cs typeface="Times New Roman" pitchFamily="18" charset="0"/>
              </a:rPr>
              <a:t>Understand how active or passive a candidate is</a:t>
            </a:r>
            <a:endParaRPr lang="en-US" sz="1600" dirty="0">
              <a:latin typeface="Times New Roman" pitchFamily="18" charset="0"/>
              <a:cs typeface="Times New Roman" pitchFamily="18" charset="0"/>
            </a:endParaRPr>
          </a:p>
        </p:txBody>
      </p:sp>
      <p:sp>
        <p:nvSpPr>
          <p:cNvPr id="10" name="TextBox 9"/>
          <p:cNvSpPr txBox="1"/>
          <p:nvPr/>
        </p:nvSpPr>
        <p:spPr>
          <a:xfrm>
            <a:off x="1940372" y="3315263"/>
            <a:ext cx="2948388" cy="374571"/>
          </a:xfrm>
          <a:prstGeom prst="wedgeRoundRectCallout">
            <a:avLst>
              <a:gd name="adj1" fmla="val -22106"/>
              <a:gd name="adj2" fmla="val 98232"/>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latin typeface="Times New Roman" pitchFamily="18" charset="0"/>
                <a:cs typeface="Times New Roman" pitchFamily="18" charset="0"/>
              </a:rPr>
              <a:t>View matching jobs</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538029061"/>
      </p:ext>
    </p:extLst>
  </p:cSld>
  <p:clrMapOvr>
    <a:masterClrMapping/>
  </p:clrMapOvr>
  <p:transition>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 b="26663"/>
          <a:stretch/>
        </p:blipFill>
        <p:spPr>
          <a:xfrm>
            <a:off x="295198" y="1143000"/>
            <a:ext cx="6591604" cy="5029200"/>
          </a:xfrm>
          <a:prstGeom prst="rect">
            <a:avLst/>
          </a:prstGeom>
          <a:solidFill>
            <a:schemeClr val="accent1"/>
          </a:solidFill>
          <a:ln>
            <a:noFill/>
          </a:ln>
          <a:effectLst/>
        </p:spPr>
      </p:pic>
      <p:sp>
        <p:nvSpPr>
          <p:cNvPr id="4" name="TextBox 3"/>
          <p:cNvSpPr txBox="1"/>
          <p:nvPr/>
        </p:nvSpPr>
        <p:spPr>
          <a:xfrm>
            <a:off x="285720" y="0"/>
            <a:ext cx="8678768" cy="523220"/>
          </a:xfrm>
          <a:prstGeom prst="rect">
            <a:avLst/>
          </a:prstGeom>
          <a:noFill/>
        </p:spPr>
        <p:txBody>
          <a:bodyPr wrap="square" rtlCol="0" anchor="ctr">
            <a:spAutoFit/>
          </a:bodyPr>
          <a:lstStyle/>
          <a:p>
            <a:pPr algn="ctr"/>
            <a:r>
              <a:rPr lang="en-US" sz="2800" dirty="0" smtClean="0">
                <a:solidFill>
                  <a:schemeClr val="bg1"/>
                </a:solidFill>
                <a:latin typeface="+mj-lt"/>
                <a:cs typeface="Arial" pitchFamily="34" charset="0"/>
              </a:rPr>
              <a:t>Recruiter’s Talent Network Home Page</a:t>
            </a:r>
            <a:endParaRPr lang="ru-RU" sz="2800" dirty="0">
              <a:solidFill>
                <a:schemeClr val="bg1"/>
              </a:solidFill>
              <a:latin typeface="+mj-lt"/>
              <a:cs typeface="Arial" pitchFamily="34" charset="0"/>
            </a:endParaRPr>
          </a:p>
        </p:txBody>
      </p:sp>
      <p:sp>
        <p:nvSpPr>
          <p:cNvPr id="5" name="TextBox 4"/>
          <p:cNvSpPr txBox="1"/>
          <p:nvPr/>
        </p:nvSpPr>
        <p:spPr>
          <a:xfrm>
            <a:off x="3591000" y="1143620"/>
            <a:ext cx="5034158" cy="374571"/>
          </a:xfrm>
          <a:prstGeom prst="wedgeRoundRectCallout">
            <a:avLst>
              <a:gd name="adj1" fmla="val -70239"/>
              <a:gd name="adj2" fmla="val 214216"/>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latin typeface="Times New Roman" pitchFamily="18" charset="0"/>
                <a:cs typeface="Times New Roman" pitchFamily="18" charset="0"/>
              </a:rPr>
              <a:t>View recently </a:t>
            </a:r>
            <a:r>
              <a:rPr lang="en-US" sz="1600" dirty="0">
                <a:latin typeface="Times New Roman" pitchFamily="18" charset="0"/>
                <a:cs typeface="Times New Roman" pitchFamily="18" charset="0"/>
              </a:rPr>
              <a:t>j</a:t>
            </a:r>
            <a:r>
              <a:rPr lang="en-US" sz="1600" dirty="0" smtClean="0">
                <a:latin typeface="Times New Roman" pitchFamily="18" charset="0"/>
                <a:cs typeface="Times New Roman" pitchFamily="18" charset="0"/>
              </a:rPr>
              <a:t>oined </a:t>
            </a:r>
            <a:r>
              <a:rPr lang="en-US" sz="1600" dirty="0">
                <a:latin typeface="Times New Roman" pitchFamily="18" charset="0"/>
                <a:cs typeface="Times New Roman" pitchFamily="18" charset="0"/>
              </a:rPr>
              <a:t>c</a:t>
            </a:r>
            <a:r>
              <a:rPr lang="en-US" sz="1600" dirty="0" smtClean="0">
                <a:latin typeface="Times New Roman" pitchFamily="18" charset="0"/>
                <a:cs typeface="Times New Roman" pitchFamily="18" charset="0"/>
              </a:rPr>
              <a:t>andidate </a:t>
            </a:r>
            <a:r>
              <a:rPr lang="en-US" sz="1600" dirty="0">
                <a:latin typeface="Times New Roman" pitchFamily="18" charset="0"/>
                <a:cs typeface="Times New Roman" pitchFamily="18" charset="0"/>
              </a:rPr>
              <a:t>p</a:t>
            </a:r>
            <a:r>
              <a:rPr lang="en-US" sz="1600" dirty="0" smtClean="0">
                <a:latin typeface="Times New Roman" pitchFamily="18" charset="0"/>
                <a:cs typeface="Times New Roman" pitchFamily="18" charset="0"/>
              </a:rPr>
              <a:t>rofiles</a:t>
            </a:r>
            <a:endParaRPr lang="en-US" sz="1600" dirty="0">
              <a:latin typeface="Times New Roman" pitchFamily="18" charset="0"/>
              <a:cs typeface="Times New Roman" pitchFamily="18" charset="0"/>
            </a:endParaRPr>
          </a:p>
        </p:txBody>
      </p:sp>
      <p:sp>
        <p:nvSpPr>
          <p:cNvPr id="7" name="TextBox 6"/>
          <p:cNvSpPr txBox="1"/>
          <p:nvPr/>
        </p:nvSpPr>
        <p:spPr>
          <a:xfrm>
            <a:off x="7179725" y="2265336"/>
            <a:ext cx="1800200" cy="646986"/>
          </a:xfrm>
          <a:prstGeom prst="wedgeRoundRectCallout">
            <a:avLst>
              <a:gd name="adj1" fmla="val -92952"/>
              <a:gd name="adj2" fmla="val -30427"/>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latin typeface="Times New Roman" pitchFamily="18" charset="0"/>
                <a:cs typeface="Times New Roman" pitchFamily="18" charset="0"/>
              </a:rPr>
              <a:t>See who’s active in your network</a:t>
            </a:r>
            <a:endParaRPr lang="en-US" sz="1600" dirty="0">
              <a:latin typeface="Times New Roman" pitchFamily="18" charset="0"/>
              <a:cs typeface="Times New Roman" pitchFamily="18" charset="0"/>
            </a:endParaRPr>
          </a:p>
        </p:txBody>
      </p:sp>
      <p:sp>
        <p:nvSpPr>
          <p:cNvPr id="8" name="TextBox 7"/>
          <p:cNvSpPr txBox="1"/>
          <p:nvPr/>
        </p:nvSpPr>
        <p:spPr>
          <a:xfrm>
            <a:off x="7191400" y="3572951"/>
            <a:ext cx="1800200" cy="646986"/>
          </a:xfrm>
          <a:prstGeom prst="wedgeRoundRectCallout">
            <a:avLst>
              <a:gd name="adj1" fmla="val -99629"/>
              <a:gd name="adj2" fmla="val -29726"/>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latin typeface="Times New Roman" pitchFamily="18" charset="0"/>
                <a:cs typeface="Times New Roman" pitchFamily="18" charset="0"/>
              </a:rPr>
              <a:t>See referred candidates</a:t>
            </a:r>
            <a:endParaRPr lang="en-US" sz="1600" dirty="0">
              <a:latin typeface="Times New Roman" pitchFamily="18" charset="0"/>
              <a:cs typeface="Times New Roman" pitchFamily="18" charset="0"/>
            </a:endParaRPr>
          </a:p>
        </p:txBody>
      </p:sp>
      <p:sp>
        <p:nvSpPr>
          <p:cNvPr id="9" name="TextBox 8"/>
          <p:cNvSpPr txBox="1"/>
          <p:nvPr/>
        </p:nvSpPr>
        <p:spPr>
          <a:xfrm>
            <a:off x="7168052" y="4509055"/>
            <a:ext cx="1823547" cy="646986"/>
          </a:xfrm>
          <a:prstGeom prst="wedgeRoundRectCallout">
            <a:avLst>
              <a:gd name="adj1" fmla="val -96162"/>
              <a:gd name="adj2" fmla="val -29883"/>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latin typeface="Times New Roman" pitchFamily="18" charset="0"/>
                <a:cs typeface="Times New Roman" pitchFamily="18" charset="0"/>
              </a:rPr>
              <a:t>Manage open jobs with candidate fits</a:t>
            </a:r>
            <a:endParaRPr lang="en-US" sz="1600" dirty="0">
              <a:latin typeface="Times New Roman" pitchFamily="18" charset="0"/>
              <a:cs typeface="Times New Roman" pitchFamily="18" charset="0"/>
            </a:endParaRPr>
          </a:p>
        </p:txBody>
      </p:sp>
      <p:sp>
        <p:nvSpPr>
          <p:cNvPr id="10" name="TextBox 9"/>
          <p:cNvSpPr txBox="1"/>
          <p:nvPr/>
        </p:nvSpPr>
        <p:spPr>
          <a:xfrm>
            <a:off x="1918776" y="3793966"/>
            <a:ext cx="2948388" cy="646986"/>
          </a:xfrm>
          <a:prstGeom prst="wedgeRoundRectCallout">
            <a:avLst>
              <a:gd name="adj1" fmla="val 56720"/>
              <a:gd name="adj2" fmla="val 153288"/>
              <a:gd name="adj3" fmla="val 16667"/>
            </a:avLst>
          </a:prstGeom>
          <a:solidFill>
            <a:schemeClr val="accent1"/>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latin typeface="Times New Roman" pitchFamily="18" charset="0"/>
                <a:cs typeface="Times New Roman" pitchFamily="18" charset="0"/>
              </a:rPr>
              <a:t>Invite contacts from passive candidate pools</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825863242"/>
      </p:ext>
    </p:extLst>
  </p:cSld>
  <p:clrMapOvr>
    <a:masterClrMapping/>
  </p:clrMapOvr>
  <p:transition>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ubtitle 1"/>
          <p:cNvSpPr>
            <a:spLocks noGrp="1"/>
          </p:cNvSpPr>
          <p:nvPr>
            <p:ph type="subTitle" idx="1"/>
          </p:nvPr>
        </p:nvSpPr>
        <p:spPr>
          <a:xfrm>
            <a:off x="-76200" y="0"/>
            <a:ext cx="9144000" cy="461963"/>
          </a:xfrm>
          <a:noFill/>
        </p:spPr>
        <p:txBody>
          <a:bodyPr>
            <a:noAutofit/>
          </a:bodyPr>
          <a:lstStyle/>
          <a:p>
            <a:pPr algn="ctr"/>
            <a:r>
              <a:rPr lang="en-US" sz="2800" b="0" dirty="0" smtClean="0">
                <a:latin typeface="+mj-lt"/>
              </a:rPr>
              <a:t>Getting Started…</a:t>
            </a:r>
          </a:p>
        </p:txBody>
      </p:sp>
      <p:sp>
        <p:nvSpPr>
          <p:cNvPr id="3" name="Text Placeholder 2"/>
          <p:cNvSpPr>
            <a:spLocks noGrp="1"/>
          </p:cNvSpPr>
          <p:nvPr>
            <p:ph type="body" sz="quarter" idx="11"/>
          </p:nvPr>
        </p:nvSpPr>
        <p:spPr>
          <a:xfrm>
            <a:off x="24606" y="2057400"/>
            <a:ext cx="8713787" cy="3960812"/>
          </a:xfrm>
        </p:spPr>
        <p:txBody>
          <a:bodyPr>
            <a:normAutofit/>
          </a:bodyPr>
          <a:lstStyle/>
          <a:p>
            <a:pPr>
              <a:defRPr/>
            </a:pPr>
            <a:r>
              <a:rPr lang="en-US" sz="2800" b="0" dirty="0" smtClean="0"/>
              <a:t>Ready </a:t>
            </a:r>
          </a:p>
          <a:p>
            <a:pPr lvl="1">
              <a:buFont typeface="Arial" pitchFamily="34" charset="0"/>
              <a:buChar char="•"/>
              <a:defRPr/>
            </a:pPr>
            <a:r>
              <a:rPr lang="en-US" sz="2600" dirty="0" smtClean="0">
                <a:solidFill>
                  <a:schemeClr val="tx1"/>
                </a:solidFill>
              </a:rPr>
              <a:t>1 hour virtual set-up session </a:t>
            </a:r>
          </a:p>
          <a:p>
            <a:pPr>
              <a:defRPr/>
            </a:pPr>
            <a:r>
              <a:rPr lang="en-US" sz="2800" b="0" dirty="0" smtClean="0"/>
              <a:t>Set</a:t>
            </a:r>
          </a:p>
          <a:p>
            <a:pPr lvl="1">
              <a:buFont typeface="Arial" pitchFamily="34" charset="0"/>
              <a:buChar char="•"/>
              <a:defRPr/>
            </a:pPr>
            <a:r>
              <a:rPr lang="en-US" sz="2600" dirty="0" smtClean="0">
                <a:solidFill>
                  <a:schemeClr val="tx1"/>
                </a:solidFill>
              </a:rPr>
              <a:t>2 hour virtual training session </a:t>
            </a:r>
          </a:p>
          <a:p>
            <a:pPr>
              <a:defRPr/>
            </a:pPr>
            <a:r>
              <a:rPr lang="en-US" sz="2800" b="0" dirty="0" smtClean="0"/>
              <a:t>Go</a:t>
            </a:r>
          </a:p>
          <a:p>
            <a:pPr lvl="1">
              <a:buFont typeface="Arial" pitchFamily="34" charset="0"/>
              <a:buChar char="•"/>
              <a:defRPr/>
            </a:pPr>
            <a:r>
              <a:rPr lang="en-US" sz="2600" dirty="0" smtClean="0">
                <a:solidFill>
                  <a:schemeClr val="tx1"/>
                </a:solidFill>
              </a:rPr>
              <a:t>Start entering candidates </a:t>
            </a:r>
          </a:p>
          <a:p>
            <a:pPr lvl="1">
              <a:buFont typeface="Arial" pitchFamily="34" charset="0"/>
              <a:buChar char="•"/>
              <a:defRPr/>
            </a:pPr>
            <a:r>
              <a:rPr lang="en-US" sz="2600" dirty="0" smtClean="0">
                <a:solidFill>
                  <a:schemeClr val="tx1"/>
                </a:solidFill>
              </a:rPr>
              <a:t>Build your talent pool</a:t>
            </a:r>
          </a:p>
          <a:p>
            <a:pPr lvl="1" algn="ctr">
              <a:buFont typeface="Wingdings" pitchFamily="2" charset="2"/>
              <a:buNone/>
              <a:defRPr/>
            </a:pPr>
            <a:endParaRPr lang="en-US" sz="2600" dirty="0" smtClean="0"/>
          </a:p>
          <a:p>
            <a:pPr lvl="1" algn="ctr">
              <a:buFont typeface="Wingdings" pitchFamily="2" charset="2"/>
              <a:buNone/>
              <a:defRPr/>
            </a:pPr>
            <a:endParaRPr lang="en-US" dirty="0" smtClean="0"/>
          </a:p>
          <a:p>
            <a:pPr lvl="1">
              <a:defRPr/>
            </a:pPr>
            <a:endParaRPr lang="en-US" dirty="0" smtClean="0"/>
          </a:p>
          <a:p>
            <a:pPr lvl="1">
              <a:defRPr/>
            </a:pPr>
            <a:endParaRPr lang="en-US" dirty="0"/>
          </a:p>
        </p:txBody>
      </p:sp>
      <p:sp>
        <p:nvSpPr>
          <p:cNvPr id="67588" name="Rectangle 5"/>
          <p:cNvSpPr>
            <a:spLocks noChangeArrowheads="1"/>
          </p:cNvSpPr>
          <p:nvPr/>
        </p:nvSpPr>
        <p:spPr bwMode="auto">
          <a:xfrm>
            <a:off x="762000" y="914400"/>
            <a:ext cx="7239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gn="ctr"/>
            <a:r>
              <a:rPr lang="en-US" sz="2800" dirty="0"/>
              <a:t>NO Project Planning </a:t>
            </a:r>
          </a:p>
          <a:p>
            <a:pPr lvl="1" algn="ctr"/>
            <a:r>
              <a:rPr lang="en-US" sz="2800" dirty="0"/>
              <a:t>NO </a:t>
            </a:r>
            <a:r>
              <a:rPr lang="en-US" sz="2800" dirty="0" smtClean="0"/>
              <a:t>Long Term Project </a:t>
            </a:r>
            <a:r>
              <a:rPr lang="en-US" sz="2800" dirty="0"/>
              <a:t>Management </a:t>
            </a:r>
          </a:p>
        </p:txBody>
      </p:sp>
    </p:spTree>
    <p:extLst>
      <p:ext uri="{BB962C8B-B14F-4D97-AF65-F5344CB8AC3E}">
        <p14:creationId xmlns:p14="http://schemas.microsoft.com/office/powerpoint/2010/main" val="38041655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97873" y="1066800"/>
            <a:ext cx="8531225" cy="4319587"/>
          </a:xfrm>
        </p:spPr>
        <p:txBody>
          <a:bodyPr rtlCol="0">
            <a:noAutofit/>
          </a:bodyPr>
          <a:lstStyle/>
          <a:p>
            <a:pPr marL="180975" indent="-180975" fontAlgn="auto">
              <a:spcAft>
                <a:spcPts val="0"/>
              </a:spcAft>
              <a:buFont typeface="Arial" pitchFamily="34" charset="0"/>
              <a:buChar char="•"/>
              <a:defRPr/>
            </a:pPr>
            <a:r>
              <a:rPr lang="en-US" sz="2400" b="0" dirty="0" smtClean="0">
                <a:solidFill>
                  <a:schemeClr val="tx1"/>
                </a:solidFill>
              </a:rPr>
              <a:t>Impact Quality of Hire</a:t>
            </a:r>
            <a:br>
              <a:rPr lang="en-US" sz="2400" b="0" dirty="0" smtClean="0">
                <a:solidFill>
                  <a:schemeClr val="tx1"/>
                </a:solidFill>
              </a:rPr>
            </a:br>
            <a:endParaRPr lang="en-US" sz="2400" b="0" dirty="0" smtClean="0">
              <a:solidFill>
                <a:schemeClr val="tx1"/>
              </a:solidFill>
            </a:endParaRPr>
          </a:p>
          <a:p>
            <a:pPr marL="180975" indent="-180975" fontAlgn="auto">
              <a:spcAft>
                <a:spcPts val="0"/>
              </a:spcAft>
              <a:buFont typeface="Arial" pitchFamily="34" charset="0"/>
              <a:buChar char="•"/>
              <a:defRPr/>
            </a:pPr>
            <a:r>
              <a:rPr lang="en-US" sz="2400" b="0" dirty="0" smtClean="0">
                <a:solidFill>
                  <a:schemeClr val="tx1"/>
                </a:solidFill>
              </a:rPr>
              <a:t>Reduce Turnover </a:t>
            </a:r>
          </a:p>
          <a:p>
            <a:pPr fontAlgn="auto">
              <a:spcAft>
                <a:spcPts val="0"/>
              </a:spcAft>
              <a:defRPr/>
            </a:pPr>
            <a:r>
              <a:rPr lang="en-US" sz="2400" b="0" dirty="0" smtClean="0">
                <a:solidFill>
                  <a:schemeClr val="tx1"/>
                </a:solidFill>
              </a:rPr>
              <a:t> </a:t>
            </a:r>
            <a:endParaRPr lang="en-US" sz="2400" b="0" dirty="0" smtClean="0">
              <a:solidFill>
                <a:schemeClr val="tx1">
                  <a:lumMod val="50000"/>
                  <a:lumOff val="50000"/>
                </a:schemeClr>
              </a:solidFill>
            </a:endParaRPr>
          </a:p>
          <a:p>
            <a:pPr marL="180975" indent="-180975" fontAlgn="auto">
              <a:spcAft>
                <a:spcPts val="0"/>
              </a:spcAft>
              <a:buFont typeface="Arial" pitchFamily="34" charset="0"/>
              <a:buChar char="•"/>
              <a:defRPr/>
            </a:pPr>
            <a:r>
              <a:rPr lang="en-US" sz="2400" b="0" dirty="0" smtClean="0">
                <a:solidFill>
                  <a:schemeClr val="tx1"/>
                </a:solidFill>
              </a:rPr>
              <a:t>Support Hiring Managers Interview Effectiveness</a:t>
            </a:r>
            <a:br>
              <a:rPr lang="en-US" sz="2400" b="0" dirty="0" smtClean="0">
                <a:solidFill>
                  <a:schemeClr val="tx1"/>
                </a:solidFill>
              </a:rPr>
            </a:br>
            <a:endParaRPr lang="en-US" sz="2400" b="0" dirty="0" smtClean="0">
              <a:solidFill>
                <a:schemeClr val="tx1"/>
              </a:solidFill>
            </a:endParaRPr>
          </a:p>
          <a:p>
            <a:pPr marL="180975" indent="-180975" fontAlgn="auto">
              <a:spcAft>
                <a:spcPts val="0"/>
              </a:spcAft>
              <a:buFont typeface="Arial" pitchFamily="34" charset="0"/>
              <a:buChar char="•"/>
              <a:defRPr/>
            </a:pPr>
            <a:r>
              <a:rPr lang="en-US" sz="2400" b="0" dirty="0" smtClean="0">
                <a:solidFill>
                  <a:schemeClr val="tx1"/>
                </a:solidFill>
              </a:rPr>
              <a:t>Improve Efficiency</a:t>
            </a:r>
          </a:p>
          <a:p>
            <a:pPr marL="180975" indent="-180975" fontAlgn="auto">
              <a:spcAft>
                <a:spcPts val="0"/>
              </a:spcAft>
              <a:buFont typeface="Arial" pitchFamily="34" charset="0"/>
              <a:buChar char="•"/>
              <a:defRPr/>
            </a:pPr>
            <a:endParaRPr lang="en-US" sz="2400" b="0" dirty="0" smtClean="0">
              <a:solidFill>
                <a:schemeClr val="tx1"/>
              </a:solidFill>
            </a:endParaRPr>
          </a:p>
          <a:p>
            <a:pPr marL="180975" indent="-180975" fontAlgn="auto">
              <a:spcAft>
                <a:spcPts val="0"/>
              </a:spcAft>
              <a:buFont typeface="Arial" pitchFamily="34" charset="0"/>
              <a:buChar char="•"/>
              <a:defRPr/>
            </a:pPr>
            <a:r>
              <a:rPr lang="en-US" sz="2400" b="0" dirty="0" smtClean="0">
                <a:solidFill>
                  <a:schemeClr val="tx1"/>
                </a:solidFill>
              </a:rPr>
              <a:t>Improve Patient Satisfaction Scores </a:t>
            </a:r>
          </a:p>
          <a:p>
            <a:pPr fontAlgn="auto">
              <a:spcAft>
                <a:spcPts val="0"/>
              </a:spcAft>
              <a:defRPr/>
            </a:pPr>
            <a:r>
              <a:rPr lang="en-US" sz="2400" b="0" dirty="0" smtClean="0">
                <a:solidFill>
                  <a:schemeClr val="tx1"/>
                </a:solidFill>
              </a:rPr>
              <a:t>	</a:t>
            </a:r>
            <a:endParaRPr lang="en-US" sz="2400" b="0" dirty="0" smtClean="0">
              <a:solidFill>
                <a:schemeClr val="tx1">
                  <a:lumMod val="50000"/>
                  <a:lumOff val="50000"/>
                </a:schemeClr>
              </a:solidFill>
            </a:endParaRPr>
          </a:p>
          <a:p>
            <a:pPr marL="180975" indent="-180975" fontAlgn="auto">
              <a:spcAft>
                <a:spcPts val="0"/>
              </a:spcAft>
              <a:buFont typeface="Arial" pitchFamily="34" charset="0"/>
              <a:buChar char="•"/>
              <a:defRPr/>
            </a:pPr>
            <a:r>
              <a:rPr lang="en-US" sz="2400" b="0" dirty="0" smtClean="0">
                <a:solidFill>
                  <a:schemeClr val="tx1"/>
                </a:solidFill>
              </a:rPr>
              <a:t>Improve Passive Sourcing</a:t>
            </a:r>
            <a:br>
              <a:rPr lang="en-US" sz="2400" b="0" dirty="0" smtClean="0">
                <a:solidFill>
                  <a:schemeClr val="tx1"/>
                </a:solidFill>
              </a:rPr>
            </a:br>
            <a:endParaRPr lang="en-US" sz="2400" b="0" dirty="0" smtClean="0">
              <a:solidFill>
                <a:schemeClr val="tx1"/>
              </a:solidFill>
            </a:endParaRPr>
          </a:p>
          <a:p>
            <a:pPr marL="180975" indent="-180975" fontAlgn="auto">
              <a:spcAft>
                <a:spcPts val="0"/>
              </a:spcAft>
              <a:buFont typeface="Arial" pitchFamily="34" charset="0"/>
              <a:buChar char="•"/>
              <a:defRPr/>
            </a:pPr>
            <a:r>
              <a:rPr lang="en-US" sz="2400" b="0" dirty="0" smtClean="0">
                <a:solidFill>
                  <a:schemeClr val="tx1"/>
                </a:solidFill>
              </a:rPr>
              <a:t>Drive Compliance and Consistency</a:t>
            </a:r>
          </a:p>
        </p:txBody>
      </p:sp>
      <p:sp>
        <p:nvSpPr>
          <p:cNvPr id="9" name="TextBox 8"/>
          <p:cNvSpPr txBox="1"/>
          <p:nvPr/>
        </p:nvSpPr>
        <p:spPr>
          <a:xfrm>
            <a:off x="304800" y="-30777"/>
            <a:ext cx="9144000" cy="523220"/>
          </a:xfrm>
          <a:prstGeom prst="rect">
            <a:avLst/>
          </a:prstGeom>
          <a:noFill/>
        </p:spPr>
        <p:txBody>
          <a:bodyPr wrap="square" anchor="ctr">
            <a:spAutoFit/>
          </a:bodyPr>
          <a:lstStyle/>
          <a:p>
            <a:pPr algn="ctr" fontAlgn="auto">
              <a:spcBef>
                <a:spcPts val="0"/>
              </a:spcBef>
              <a:spcAft>
                <a:spcPts val="0"/>
              </a:spcAft>
              <a:defRPr/>
            </a:pPr>
            <a:r>
              <a:rPr lang="en-US" sz="2800" dirty="0" smtClean="0">
                <a:solidFill>
                  <a:schemeClr val="bg1"/>
                </a:solidFill>
                <a:latin typeface="+mn-lt"/>
              </a:rPr>
              <a:t>Why  org name and SkillSurvey</a:t>
            </a:r>
            <a:r>
              <a:rPr lang="en-US" sz="2800" dirty="0">
                <a:solidFill>
                  <a:schemeClr val="bg1"/>
                </a:solidFill>
                <a:latin typeface="+mn-lt"/>
              </a:rPr>
              <a:t>?</a:t>
            </a:r>
            <a:endParaRPr lang="ru-RU" sz="2800" dirty="0">
              <a:solidFill>
                <a:schemeClr val="bg1"/>
              </a:solidFill>
              <a:latin typeface="+mn-lt"/>
            </a:endParaRPr>
          </a:p>
        </p:txBody>
      </p:sp>
    </p:spTree>
    <p:extLst>
      <p:ext uri="{BB962C8B-B14F-4D97-AF65-F5344CB8AC3E}">
        <p14:creationId xmlns:p14="http://schemas.microsoft.com/office/powerpoint/2010/main" val="115891181"/>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Content Placeholder 2"/>
          <p:cNvSpPr>
            <a:spLocks noGrp="1"/>
          </p:cNvSpPr>
          <p:nvPr>
            <p:ph idx="1"/>
          </p:nvPr>
        </p:nvSpPr>
        <p:spPr>
          <a:xfrm>
            <a:off x="1295400" y="1447800"/>
            <a:ext cx="6400800" cy="4800600"/>
          </a:xfrm>
        </p:spPr>
        <p:txBody>
          <a:bodyPr/>
          <a:lstStyle/>
          <a:p>
            <a:pPr algn="ctr">
              <a:buNone/>
            </a:pPr>
            <a:endParaRPr lang="en-US" dirty="0" smtClean="0"/>
          </a:p>
          <a:p>
            <a:pPr algn="ctr">
              <a:buNone/>
            </a:pPr>
            <a:r>
              <a:rPr lang="en-US" b="1" dirty="0" smtClean="0"/>
              <a:t>How </a:t>
            </a:r>
            <a:r>
              <a:rPr lang="en-US" b="1" dirty="0" err="1" smtClean="0"/>
              <a:t>SkillSurvey</a:t>
            </a:r>
            <a:r>
              <a:rPr lang="en-US" b="1" dirty="0" smtClean="0"/>
              <a:t> Works…</a:t>
            </a:r>
          </a:p>
          <a:p>
            <a:pPr algn="ctr">
              <a:buNone/>
            </a:pPr>
            <a:r>
              <a:rPr lang="en-US" b="1" dirty="0" smtClean="0"/>
              <a:t>The Process </a:t>
            </a:r>
          </a:p>
          <a:p>
            <a:endParaRPr lang="en-US" dirty="0" smtClean="0"/>
          </a:p>
        </p:txBody>
      </p:sp>
    </p:spTree>
    <p:extLst>
      <p:ext uri="{BB962C8B-B14F-4D97-AF65-F5344CB8AC3E}">
        <p14:creationId xmlns:p14="http://schemas.microsoft.com/office/powerpoint/2010/main" val="1999158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1574380" y="1142782"/>
            <a:ext cx="6048672" cy="4824536"/>
            <a:chOff x="1436771" y="217714"/>
            <a:chExt cx="6891087" cy="6025458"/>
          </a:xfrm>
        </p:grpSpPr>
        <p:pic>
          <p:nvPicPr>
            <p:cNvPr id="13" name="Picture 12" descr="HowItWorks.jpg"/>
            <p:cNvPicPr>
              <a:picLocks noChangeAspect="1"/>
            </p:cNvPicPr>
            <p:nvPr/>
          </p:nvPicPr>
          <p:blipFill>
            <a:blip r:embed="rId2" cstate="print"/>
            <a:srcRect/>
            <a:stretch>
              <a:fillRect/>
            </a:stretch>
          </p:blipFill>
          <p:spPr bwMode="auto">
            <a:xfrm>
              <a:off x="1436771" y="217714"/>
              <a:ext cx="6891087" cy="6025458"/>
            </a:xfrm>
            <a:prstGeom prst="rect">
              <a:avLst/>
            </a:prstGeom>
            <a:noFill/>
            <a:ln w="9525">
              <a:noFill/>
              <a:miter lim="800000"/>
              <a:headEnd/>
              <a:tailEnd/>
            </a:ln>
          </p:spPr>
        </p:pic>
        <p:pic>
          <p:nvPicPr>
            <p:cNvPr id="14" name="Picture 2"/>
            <p:cNvPicPr>
              <a:picLocks noChangeAspect="1" noChangeArrowheads="1"/>
            </p:cNvPicPr>
            <p:nvPr/>
          </p:nvPicPr>
          <p:blipFill>
            <a:blip r:embed="rId3" cstate="print"/>
            <a:srcRect l="3125" t="21875" r="78125" b="45833"/>
            <a:stretch>
              <a:fillRect/>
            </a:stretch>
          </p:blipFill>
          <p:spPr bwMode="auto">
            <a:xfrm>
              <a:off x="3657600" y="1676400"/>
              <a:ext cx="636639" cy="822324"/>
            </a:xfrm>
            <a:prstGeom prst="rect">
              <a:avLst/>
            </a:prstGeom>
            <a:noFill/>
            <a:ln w="9525">
              <a:noFill/>
              <a:miter lim="800000"/>
              <a:headEnd/>
              <a:tailEnd/>
            </a:ln>
            <a:effectLst/>
          </p:spPr>
        </p:pic>
      </p:grpSp>
      <p:sp>
        <p:nvSpPr>
          <p:cNvPr id="8194" name="Title 1"/>
          <p:cNvSpPr>
            <a:spLocks noGrp="1"/>
          </p:cNvSpPr>
          <p:nvPr>
            <p:ph type="title"/>
          </p:nvPr>
        </p:nvSpPr>
        <p:spPr bwMode="auto">
          <a:xfrm>
            <a:off x="68530" y="76200"/>
            <a:ext cx="9144000" cy="428772"/>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algn="ctr"/>
            <a:r>
              <a:rPr lang="en-US" sz="2800" dirty="0" smtClean="0"/>
              <a:t>SkillSurvey Process</a:t>
            </a:r>
          </a:p>
        </p:txBody>
      </p:sp>
      <p:sp>
        <p:nvSpPr>
          <p:cNvPr id="7" name="Rectangle 6"/>
          <p:cNvSpPr/>
          <p:nvPr/>
        </p:nvSpPr>
        <p:spPr>
          <a:xfrm>
            <a:off x="3889648" y="1993776"/>
            <a:ext cx="136815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56448" y="1752600"/>
            <a:ext cx="136815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a:spLocks noChangeArrowheads="1"/>
          </p:cNvSpPr>
          <p:nvPr/>
        </p:nvSpPr>
        <p:spPr bwMode="auto">
          <a:xfrm rot="10800000" flipV="1">
            <a:off x="5995295" y="1968624"/>
            <a:ext cx="1500198" cy="461665"/>
          </a:xfrm>
          <a:prstGeom prst="rect">
            <a:avLst/>
          </a:prstGeom>
          <a:noFill/>
          <a:ln w="9525">
            <a:noFill/>
            <a:miter lim="800000"/>
            <a:headEnd/>
            <a:tailEnd/>
          </a:ln>
        </p:spPr>
        <p:txBody>
          <a:bodyPr wrap="square">
            <a:spAutoFit/>
          </a:bodyPr>
          <a:lstStyle/>
          <a:p>
            <a:r>
              <a:rPr lang="en-US" dirty="0" smtClean="0">
                <a:solidFill>
                  <a:srgbClr val="0070C0"/>
                </a:solidFill>
              </a:rPr>
              <a:t>1 minute</a:t>
            </a:r>
            <a:endParaRPr lang="en-US" dirty="0">
              <a:solidFill>
                <a:srgbClr val="0070C0"/>
              </a:solidFill>
            </a:endParaRPr>
          </a:p>
        </p:txBody>
      </p:sp>
      <p:sp>
        <p:nvSpPr>
          <p:cNvPr id="10" name="TextBox 9"/>
          <p:cNvSpPr txBox="1">
            <a:spLocks noChangeArrowheads="1"/>
          </p:cNvSpPr>
          <p:nvPr/>
        </p:nvSpPr>
        <p:spPr bwMode="auto">
          <a:xfrm rot="10800000" flipV="1">
            <a:off x="7668950" y="3448434"/>
            <a:ext cx="1475050" cy="461665"/>
          </a:xfrm>
          <a:prstGeom prst="rect">
            <a:avLst/>
          </a:prstGeom>
          <a:noFill/>
          <a:ln w="9525">
            <a:noFill/>
            <a:miter lim="800000"/>
            <a:headEnd/>
            <a:tailEnd/>
          </a:ln>
        </p:spPr>
        <p:txBody>
          <a:bodyPr wrap="square">
            <a:spAutoFit/>
          </a:bodyPr>
          <a:lstStyle/>
          <a:p>
            <a:r>
              <a:rPr lang="en-US" dirty="0">
                <a:solidFill>
                  <a:srgbClr val="0070C0"/>
                </a:solidFill>
              </a:rPr>
              <a:t>5 minutes</a:t>
            </a:r>
          </a:p>
        </p:txBody>
      </p:sp>
      <p:sp>
        <p:nvSpPr>
          <p:cNvPr id="11" name="TextBox 10"/>
          <p:cNvSpPr txBox="1">
            <a:spLocks noChangeArrowheads="1"/>
          </p:cNvSpPr>
          <p:nvPr/>
        </p:nvSpPr>
        <p:spPr bwMode="auto">
          <a:xfrm>
            <a:off x="6096000" y="5155430"/>
            <a:ext cx="2518048" cy="461665"/>
          </a:xfrm>
          <a:prstGeom prst="rect">
            <a:avLst/>
          </a:prstGeom>
          <a:noFill/>
          <a:ln w="9525">
            <a:noFill/>
            <a:miter lim="800000"/>
            <a:headEnd/>
            <a:tailEnd/>
          </a:ln>
        </p:spPr>
        <p:txBody>
          <a:bodyPr wrap="square">
            <a:spAutoFit/>
          </a:bodyPr>
          <a:lstStyle/>
          <a:p>
            <a:r>
              <a:rPr lang="en-US" dirty="0">
                <a:solidFill>
                  <a:srgbClr val="0070C0"/>
                </a:solidFill>
              </a:rPr>
              <a:t>10 minutes</a:t>
            </a:r>
          </a:p>
        </p:txBody>
      </p:sp>
      <p:sp>
        <p:nvSpPr>
          <p:cNvPr id="12" name="TextBox 11"/>
          <p:cNvSpPr txBox="1">
            <a:spLocks noChangeArrowheads="1"/>
          </p:cNvSpPr>
          <p:nvPr/>
        </p:nvSpPr>
        <p:spPr bwMode="auto">
          <a:xfrm>
            <a:off x="755576" y="4680992"/>
            <a:ext cx="1871690" cy="369332"/>
          </a:xfrm>
          <a:prstGeom prst="rect">
            <a:avLst/>
          </a:prstGeom>
          <a:noFill/>
          <a:ln w="9525">
            <a:noFill/>
            <a:miter lim="800000"/>
            <a:headEnd/>
            <a:tailEnd/>
          </a:ln>
        </p:spPr>
        <p:txBody>
          <a:bodyPr wrap="square">
            <a:spAutoFit/>
          </a:bodyPr>
          <a:lstStyle/>
          <a:p>
            <a:r>
              <a:rPr lang="en-US" dirty="0">
                <a:solidFill>
                  <a:srgbClr val="0070C0"/>
                </a:solidFill>
              </a:rPr>
              <a:t>2 seconds</a:t>
            </a:r>
          </a:p>
        </p:txBody>
      </p:sp>
    </p:spTree>
    <p:extLst>
      <p:ext uri="{BB962C8B-B14F-4D97-AF65-F5344CB8AC3E}">
        <p14:creationId xmlns:p14="http://schemas.microsoft.com/office/powerpoint/2010/main" val="353106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0" y="76200"/>
            <a:ext cx="9144000" cy="523220"/>
          </a:xfrm>
          <a:prstGeom prst="rect">
            <a:avLst/>
          </a:prstGeom>
          <a:noFill/>
          <a:ln w="9525" algn="ctr">
            <a:noFill/>
            <a:miter lim="800000"/>
            <a:headEnd/>
            <a:tailEnd/>
          </a:ln>
        </p:spPr>
        <p:txBody>
          <a:bodyPr>
            <a:spAutoFit/>
          </a:bodyPr>
          <a:lstStyle/>
          <a:p>
            <a:pPr algn="ctr" fontAlgn="auto">
              <a:spcBef>
                <a:spcPct val="50000"/>
              </a:spcBef>
              <a:spcAft>
                <a:spcPts val="0"/>
              </a:spcAft>
              <a:defRPr/>
            </a:pPr>
            <a:r>
              <a:rPr lang="en-US" sz="2800" dirty="0">
                <a:solidFill>
                  <a:schemeClr val="bg1"/>
                </a:solidFill>
                <a:latin typeface="+mj-lt"/>
                <a:cs typeface="+mn-cs"/>
              </a:rPr>
              <a:t>Step 1: Enter Candidate</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692404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699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bwMode="auto">
          <a:xfrm>
            <a:off x="438665" y="55420"/>
            <a:ext cx="9162535" cy="60007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smtClean="0">
                <a:solidFill>
                  <a:schemeClr val="bg1"/>
                </a:solidFill>
              </a:rPr>
              <a:t>Step 1a: Select Survey</a:t>
            </a:r>
          </a:p>
        </p:txBody>
      </p:sp>
      <p:sp>
        <p:nvSpPr>
          <p:cNvPr id="11" name="Rectangle 10"/>
          <p:cNvSpPr/>
          <p:nvPr/>
        </p:nvSpPr>
        <p:spPr>
          <a:xfrm>
            <a:off x="7339914" y="4291914"/>
            <a:ext cx="1066800" cy="304800"/>
          </a:xfrm>
          <a:prstGeom prst="rect">
            <a:avLst/>
          </a:prstGeom>
          <a:noFill/>
          <a:ln w="57150">
            <a:solidFill>
              <a:srgbClr val="FE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9" y="1688974"/>
            <a:ext cx="9144000" cy="294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3855" y="3955072"/>
            <a:ext cx="1510146" cy="281421"/>
          </a:xfrm>
          <a:prstGeom prst="rect">
            <a:avLst/>
          </a:prstGeom>
          <a:noFill/>
          <a:ln w="57150">
            <a:solidFill>
              <a:srgbClr val="FE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8913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15431</TotalTime>
  <Words>2282</Words>
  <Application>Microsoft Office PowerPoint</Application>
  <PresentationFormat>On-screen Show (4:3)</PresentationFormat>
  <Paragraphs>410</Paragraphs>
  <Slides>56</Slides>
  <Notes>32</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From Candidate Perspective – Today’s Approach</vt:lpstr>
      <vt:lpstr>From Reference Perspective – Today’s Approach</vt:lpstr>
      <vt:lpstr>A New Perspective – The New Paradigm</vt:lpstr>
      <vt:lpstr>Current Customer Results Comparison</vt:lpstr>
      <vt:lpstr>PowerPoint Presentation</vt:lpstr>
      <vt:lpstr>SkillSurvey Process</vt:lpstr>
      <vt:lpstr>PowerPoint Presentation</vt:lpstr>
      <vt:lpstr>PowerPoint Presentation</vt:lpstr>
      <vt:lpstr>PowerPoint Presentation</vt:lpstr>
      <vt:lpstr>Survey Availability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SkillSurvey Goes Mobile</vt:lpstr>
      <vt:lpstr>PowerPoint Presentation</vt:lpstr>
      <vt:lpstr>PowerPoint Presentation</vt:lpstr>
      <vt:lpstr>PowerPoint Presentation</vt:lpstr>
      <vt:lpstr>Authenticity - Potential Red Flags-Spot Fake 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Behavioral Interview Questions – Guide the Interview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Passive Candidates Move to Active – The Q</vt:lpstr>
      <vt:lpstr>The Q</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Darica Ward</dc:creator>
  <cp:lastModifiedBy>Alan Kinsey</cp:lastModifiedBy>
  <cp:revision>38</cp:revision>
  <dcterms:created xsi:type="dcterms:W3CDTF">2013-03-13T18:26:58Z</dcterms:created>
  <dcterms:modified xsi:type="dcterms:W3CDTF">2013-06-06T14:36:42Z</dcterms:modified>
</cp:coreProperties>
</file>